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Layouts/slideLayout13.xml" ContentType="application/vnd.openxmlformats-officedocument.presentationml.slideLayout+xml"/>
  <Override PartName="/ppt/theme/themeOverride1.xml" ContentType="application/vnd.openxmlformats-officedocument.themeOverr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revisionInfo.xml" ContentType="application/vnd.ms-powerpoint.revisioninfo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86" r:id="rId3"/>
    <p:sldId id="334" r:id="rId4"/>
    <p:sldId id="336" r:id="rId5"/>
    <p:sldId id="344" r:id="rId6"/>
    <p:sldId id="288" r:id="rId7"/>
    <p:sldId id="287" r:id="rId8"/>
    <p:sldId id="289" r:id="rId9"/>
    <p:sldId id="290" r:id="rId10"/>
    <p:sldId id="340" r:id="rId11"/>
    <p:sldId id="341" r:id="rId12"/>
    <p:sldId id="342" r:id="rId13"/>
    <p:sldId id="343" r:id="rId14"/>
    <p:sldId id="292" r:id="rId15"/>
    <p:sldId id="291" r:id="rId16"/>
    <p:sldId id="293" r:id="rId17"/>
    <p:sldId id="345" r:id="rId18"/>
    <p:sldId id="346" r:id="rId19"/>
    <p:sldId id="347" r:id="rId20"/>
    <p:sldId id="348" r:id="rId21"/>
    <p:sldId id="349" r:id="rId22"/>
    <p:sldId id="350" r:id="rId23"/>
    <p:sldId id="294" r:id="rId24"/>
    <p:sldId id="295" r:id="rId25"/>
    <p:sldId id="296" r:id="rId26"/>
    <p:sldId id="297" r:id="rId27"/>
    <p:sldId id="351" r:id="rId28"/>
    <p:sldId id="352" r:id="rId29"/>
    <p:sldId id="354" r:id="rId30"/>
    <p:sldId id="353" r:id="rId31"/>
    <p:sldId id="298" r:id="rId32"/>
    <p:sldId id="299" r:id="rId33"/>
    <p:sldId id="300" r:id="rId34"/>
    <p:sldId id="304" r:id="rId35"/>
    <p:sldId id="306" r:id="rId36"/>
    <p:sldId id="308" r:id="rId37"/>
    <p:sldId id="309" r:id="rId38"/>
    <p:sldId id="310" r:id="rId39"/>
    <p:sldId id="311" r:id="rId40"/>
    <p:sldId id="317" r:id="rId41"/>
    <p:sldId id="318" r:id="rId42"/>
    <p:sldId id="319" r:id="rId43"/>
    <p:sldId id="327" r:id="rId44"/>
    <p:sldId id="332" r:id="rId4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B51BB5"/>
    <a:srgbClr val="000099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3190" autoAdjust="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viewProps" Target="viewProps.xml"/><Relationship Id="rId50" Type="http://schemas.microsoft.com/office/2015/10/relationships/revisionInfo" Target="revisionInfo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w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29.w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0.w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1.wmf"/></Relationships>
</file>

<file path=ppt/drawings/_rels/vmlDrawing13.vml.rels><?xml version="1.0" encoding="UTF-8" standalone="yes"?>
<Relationships xmlns="http://schemas.openxmlformats.org/package/2006/relationships"><Relationship Id="rId2" Type="http://schemas.openxmlformats.org/officeDocument/2006/relationships/image" Target="../media/image35.wmf"/><Relationship Id="rId1" Type="http://schemas.openxmlformats.org/officeDocument/2006/relationships/image" Target="../media/image34.wmf"/></Relationships>
</file>

<file path=ppt/drawings/_rels/vmlDrawing14.vml.rels><?xml version="1.0" encoding="UTF-8" standalone="yes"?>
<Relationships xmlns="http://schemas.openxmlformats.org/package/2006/relationships"><Relationship Id="rId2" Type="http://schemas.openxmlformats.org/officeDocument/2006/relationships/image" Target="../media/image37.wmf"/><Relationship Id="rId1" Type="http://schemas.openxmlformats.org/officeDocument/2006/relationships/image" Target="../media/image36.wmf"/></Relationships>
</file>

<file path=ppt/drawings/_rels/vmlDrawing15.vml.rels><?xml version="1.0" encoding="UTF-8" standalone="yes"?>
<Relationships xmlns="http://schemas.openxmlformats.org/package/2006/relationships"><Relationship Id="rId1" Type="http://schemas.openxmlformats.org/officeDocument/2006/relationships/image" Target="../media/image38.wmf"/></Relationships>
</file>

<file path=ppt/drawings/_rels/vmlDrawing16.vml.rels><?xml version="1.0" encoding="UTF-8" standalone="yes"?>
<Relationships xmlns="http://schemas.openxmlformats.org/package/2006/relationships"><Relationship Id="rId1" Type="http://schemas.openxmlformats.org/officeDocument/2006/relationships/image" Target="../media/image39.wmf"/></Relationships>
</file>

<file path=ppt/drawings/_rels/vmlDrawing17.vml.rels><?xml version="1.0" encoding="UTF-8" standalone="yes"?>
<Relationships xmlns="http://schemas.openxmlformats.org/package/2006/relationships"><Relationship Id="rId1" Type="http://schemas.openxmlformats.org/officeDocument/2006/relationships/image" Target="../media/image40.wmf"/></Relationships>
</file>

<file path=ppt/drawings/_rels/vmlDrawing18.vml.rels><?xml version="1.0" encoding="UTF-8" standalone="yes"?>
<Relationships xmlns="http://schemas.openxmlformats.org/package/2006/relationships"><Relationship Id="rId3" Type="http://schemas.openxmlformats.org/officeDocument/2006/relationships/image" Target="../media/image45.wmf"/><Relationship Id="rId2" Type="http://schemas.openxmlformats.org/officeDocument/2006/relationships/image" Target="../media/image44.wmf"/><Relationship Id="rId1" Type="http://schemas.openxmlformats.org/officeDocument/2006/relationships/image" Target="../media/image43.wmf"/><Relationship Id="rId5" Type="http://schemas.openxmlformats.org/officeDocument/2006/relationships/image" Target="../media/image47.wmf"/><Relationship Id="rId4" Type="http://schemas.openxmlformats.org/officeDocument/2006/relationships/image" Target="../media/image46.wmf"/></Relationships>
</file>

<file path=ppt/drawings/_rels/vmlDrawing19.vml.rels><?xml version="1.0" encoding="UTF-8" standalone="yes"?>
<Relationships xmlns="http://schemas.openxmlformats.org/package/2006/relationships"><Relationship Id="rId3" Type="http://schemas.openxmlformats.org/officeDocument/2006/relationships/image" Target="../media/image50.wmf"/><Relationship Id="rId7" Type="http://schemas.openxmlformats.org/officeDocument/2006/relationships/image" Target="../media/image54.wmf"/><Relationship Id="rId2" Type="http://schemas.openxmlformats.org/officeDocument/2006/relationships/image" Target="../media/image49.wmf"/><Relationship Id="rId1" Type="http://schemas.openxmlformats.org/officeDocument/2006/relationships/image" Target="../media/image48.wmf"/><Relationship Id="rId6" Type="http://schemas.openxmlformats.org/officeDocument/2006/relationships/image" Target="../media/image53.wmf"/><Relationship Id="rId5" Type="http://schemas.openxmlformats.org/officeDocument/2006/relationships/image" Target="../media/image52.wmf"/><Relationship Id="rId4" Type="http://schemas.openxmlformats.org/officeDocument/2006/relationships/image" Target="../media/image51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wmf"/></Relationships>
</file>

<file path=ppt/drawings/_rels/vmlDrawing20.vml.rels><?xml version="1.0" encoding="UTF-8" standalone="yes"?>
<Relationships xmlns="http://schemas.openxmlformats.org/package/2006/relationships"><Relationship Id="rId3" Type="http://schemas.openxmlformats.org/officeDocument/2006/relationships/image" Target="../media/image58.wmf"/><Relationship Id="rId2" Type="http://schemas.openxmlformats.org/officeDocument/2006/relationships/image" Target="../media/image57.wmf"/><Relationship Id="rId1" Type="http://schemas.openxmlformats.org/officeDocument/2006/relationships/image" Target="../media/image56.wmf"/><Relationship Id="rId4" Type="http://schemas.openxmlformats.org/officeDocument/2006/relationships/image" Target="../media/image59.wmf"/></Relationships>
</file>

<file path=ppt/drawings/_rels/vmlDrawing21.vml.rels><?xml version="1.0" encoding="UTF-8" standalone="yes"?>
<Relationships xmlns="http://schemas.openxmlformats.org/package/2006/relationships"><Relationship Id="rId3" Type="http://schemas.openxmlformats.org/officeDocument/2006/relationships/image" Target="../media/image62.wmf"/><Relationship Id="rId2" Type="http://schemas.openxmlformats.org/officeDocument/2006/relationships/image" Target="../media/image61.wmf"/><Relationship Id="rId1" Type="http://schemas.openxmlformats.org/officeDocument/2006/relationships/image" Target="../media/image60.wmf"/><Relationship Id="rId4" Type="http://schemas.openxmlformats.org/officeDocument/2006/relationships/image" Target="../media/image63.wmf"/></Relationships>
</file>

<file path=ppt/drawings/_rels/vmlDrawing22.vml.rels><?xml version="1.0" encoding="UTF-8" standalone="yes"?>
<Relationships xmlns="http://schemas.openxmlformats.org/package/2006/relationships"><Relationship Id="rId2" Type="http://schemas.openxmlformats.org/officeDocument/2006/relationships/image" Target="../media/image65.wmf"/><Relationship Id="rId1" Type="http://schemas.openxmlformats.org/officeDocument/2006/relationships/image" Target="../media/image64.wmf"/></Relationships>
</file>

<file path=ppt/drawings/_rels/vmlDrawing23.vml.rels><?xml version="1.0" encoding="UTF-8" standalone="yes"?>
<Relationships xmlns="http://schemas.openxmlformats.org/package/2006/relationships"><Relationship Id="rId1" Type="http://schemas.openxmlformats.org/officeDocument/2006/relationships/image" Target="../media/image67.e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16.wmf"/><Relationship Id="rId1" Type="http://schemas.openxmlformats.org/officeDocument/2006/relationships/image" Target="../media/image15.w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18.wmf"/><Relationship Id="rId1" Type="http://schemas.openxmlformats.org/officeDocument/2006/relationships/image" Target="../media/image17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wmf"/></Relationships>
</file>

<file path=ppt/drawings/_rels/vmlDrawing7.vml.rels><?xml version="1.0" encoding="UTF-8" standalone="yes"?>
<Relationships xmlns="http://schemas.openxmlformats.org/package/2006/relationships"><Relationship Id="rId2" Type="http://schemas.openxmlformats.org/officeDocument/2006/relationships/image" Target="../media/image24.wmf"/><Relationship Id="rId1" Type="http://schemas.openxmlformats.org/officeDocument/2006/relationships/image" Target="../media/image23.wmf"/></Relationships>
</file>

<file path=ppt/drawings/_rels/vmlDrawing8.vml.rels><?xml version="1.0" encoding="UTF-8" standalone="yes"?>
<Relationships xmlns="http://schemas.openxmlformats.org/package/2006/relationships"><Relationship Id="rId2" Type="http://schemas.openxmlformats.org/officeDocument/2006/relationships/image" Target="../media/image26.wmf"/><Relationship Id="rId1" Type="http://schemas.openxmlformats.org/officeDocument/2006/relationships/image" Target="../media/image25.wmf"/></Relationships>
</file>

<file path=ppt/drawings/_rels/vmlDrawing9.vml.rels><?xml version="1.0" encoding="UTF-8" standalone="yes"?>
<Relationships xmlns="http://schemas.openxmlformats.org/package/2006/relationships"><Relationship Id="rId2" Type="http://schemas.openxmlformats.org/officeDocument/2006/relationships/image" Target="../media/image28.wmf"/><Relationship Id="rId1" Type="http://schemas.openxmlformats.org/officeDocument/2006/relationships/image" Target="../media/image27.wmf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DBF5F9">
                    <a:shade val="90000"/>
                  </a:srgbClr>
                </a:solidFill>
                <a:latin typeface="Arial" pitchFamily="34" charset="0"/>
              </a:defRPr>
            </a:lvl1pPr>
          </a:lstStyle>
          <a:p>
            <a:pPr>
              <a:defRPr/>
            </a:pPr>
            <a:fld id="{8BAABC86-F84E-4457-8230-D3273ADFCAA4}" type="datetimeFigureOut">
              <a:rPr lang="en-US"/>
              <a:pPr>
                <a:defRPr/>
              </a:pPr>
              <a:t>11/10/2017</a:t>
            </a:fld>
            <a:endParaRPr lang="en-US"/>
          </a:p>
        </p:txBody>
      </p:sp>
      <p:sp>
        <p:nvSpPr>
          <p:cNvPr id="5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DBF5F9">
                    <a:shade val="90000"/>
                  </a:srgbClr>
                </a:solidFill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DBF5F9">
                    <a:shade val="90000"/>
                  </a:srgbClr>
                </a:solidFill>
                <a:latin typeface="Arial" pitchFamily="34" charset="0"/>
              </a:defRPr>
            </a:lvl1pPr>
          </a:lstStyle>
          <a:p>
            <a:pPr>
              <a:defRPr/>
            </a:pPr>
            <a:fld id="{9915227A-D68D-40C8-912D-0348DA65732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itchFamily="34" charset="0"/>
              </a:defRPr>
            </a:lvl1pPr>
          </a:lstStyle>
          <a:p>
            <a:pPr>
              <a:defRPr/>
            </a:pPr>
            <a:fld id="{85DEC88B-D521-43C6-A87D-320A01AE0007}" type="datetimeFigureOut">
              <a:rPr lang="en-US"/>
              <a:pPr>
                <a:defRPr/>
              </a:pPr>
              <a:t>11/10/2017</a:t>
            </a:fld>
            <a:endParaRPr lang="en-US" dirty="0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</a:defRPr>
            </a:lvl1pPr>
          </a:lstStyle>
          <a:p>
            <a:pPr>
              <a:defRPr/>
            </a:pPr>
            <a:fld id="{3CE7C2ED-13F5-415F-914A-B3154FDB582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itchFamily="34" charset="0"/>
              </a:defRPr>
            </a:lvl1pPr>
          </a:lstStyle>
          <a:p>
            <a:pPr>
              <a:defRPr/>
            </a:pPr>
            <a:fld id="{83EAC3B2-62B0-4FB1-8287-23FBC4DF112C}" type="datetimeFigureOut">
              <a:rPr lang="en-US"/>
              <a:pPr>
                <a:defRPr/>
              </a:pPr>
              <a:t>11/10/2017</a:t>
            </a:fld>
            <a:endParaRPr lang="en-US" dirty="0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</a:defRPr>
            </a:lvl1pPr>
          </a:lstStyle>
          <a:p>
            <a:pPr>
              <a:defRPr/>
            </a:pPr>
            <a:fld id="{E7C531EA-E5BB-4024-B1A8-87F4A0B034E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0938" y="214313"/>
            <a:ext cx="7793037" cy="146208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sr-Latn-C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r-Latn-C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r-Latn-CS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</a:defRPr>
            </a:lvl1pPr>
          </a:lstStyle>
          <a:p>
            <a:pPr>
              <a:defRPr/>
            </a:pPr>
            <a:fld id="{1488D1D7-55AB-4788-B449-38182EB73F9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itchFamily="34" charset="0"/>
              </a:defRPr>
            </a:lvl1pPr>
          </a:lstStyle>
          <a:p>
            <a:pPr>
              <a:defRPr/>
            </a:pPr>
            <a:fld id="{29BE85AF-865E-455C-BD33-862D9329E48B}" type="datetimeFigureOut">
              <a:rPr lang="en-US"/>
              <a:pPr>
                <a:defRPr/>
              </a:pPr>
              <a:t>11/10/2017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</a:defRPr>
            </a:lvl1pPr>
          </a:lstStyle>
          <a:p>
            <a:pPr>
              <a:defRPr/>
            </a:pPr>
            <a:fld id="{8FFE2886-436E-4944-ACB8-0D68976C659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52400"/>
            <a:ext cx="91440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>
                <a:latin typeface="Arial" pitchFamily="34" charset="0"/>
              </a:defRPr>
            </a:lvl1pPr>
          </a:lstStyle>
          <a:p>
            <a:pPr>
              <a:defRPr/>
            </a:pPr>
            <a:fld id="{378BFDA6-953C-44A6-B580-C7E27198D0B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itchFamily="34" charset="0"/>
              </a:defRPr>
            </a:lvl1pPr>
          </a:lstStyle>
          <a:p>
            <a:pPr>
              <a:defRPr/>
            </a:pPr>
            <a:fld id="{CCF7AF0E-C5C1-49D0-8779-91CCD43CC5C1}" type="datetimeFigureOut">
              <a:rPr lang="en-US"/>
              <a:pPr>
                <a:defRPr/>
              </a:pPr>
              <a:t>11/10/2017</a:t>
            </a:fld>
            <a:endParaRPr lang="en-US" dirty="0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</a:defRPr>
            </a:lvl1pPr>
          </a:lstStyle>
          <a:p>
            <a:pPr>
              <a:defRPr/>
            </a:pPr>
            <a:fld id="{01E86D6C-C275-413F-8D59-4D1FB6EC01B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DBF5F9">
                    <a:shade val="90000"/>
                  </a:srgbClr>
                </a:solidFill>
                <a:latin typeface="Arial" pitchFamily="34" charset="0"/>
              </a:defRPr>
            </a:lvl1pPr>
          </a:lstStyle>
          <a:p>
            <a:pPr>
              <a:defRPr/>
            </a:pPr>
            <a:fld id="{F9BE39C3-69B4-4767-BD6E-A0292D962164}" type="datetimeFigureOut">
              <a:rPr lang="en-US"/>
              <a:pPr>
                <a:defRPr/>
              </a:pPr>
              <a:t>11/10/2017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DBF5F9">
                    <a:shade val="90000"/>
                  </a:srgbClr>
                </a:solidFill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DBF5F9">
                    <a:shade val="90000"/>
                  </a:srgbClr>
                </a:solidFill>
                <a:latin typeface="Arial" pitchFamily="34" charset="0"/>
              </a:defRPr>
            </a:lvl1pPr>
          </a:lstStyle>
          <a:p>
            <a:pPr>
              <a:defRPr/>
            </a:pPr>
            <a:fld id="{D291F455-38CD-4830-A396-4BF66D20225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itchFamily="34" charset="0"/>
              </a:defRPr>
            </a:lvl1pPr>
          </a:lstStyle>
          <a:p>
            <a:pPr>
              <a:defRPr/>
            </a:pPr>
            <a:fld id="{B9EAE60E-E25E-42B6-A774-6FFC05C557E8}" type="datetimeFigureOut">
              <a:rPr lang="en-US"/>
              <a:pPr>
                <a:defRPr/>
              </a:pPr>
              <a:t>11/10/2017</a:t>
            </a:fld>
            <a:endParaRPr lang="en-US" dirty="0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</a:defRPr>
            </a:lvl1pPr>
          </a:lstStyle>
          <a:p>
            <a:pPr>
              <a:defRPr/>
            </a:pPr>
            <a:fld id="{1EF28A6A-948D-4E4B-B8EA-2FDC5FBDA89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itchFamily="34" charset="0"/>
              </a:defRPr>
            </a:lvl1pPr>
          </a:lstStyle>
          <a:p>
            <a:pPr>
              <a:defRPr/>
            </a:pPr>
            <a:fld id="{61003DB5-409A-4089-A4D9-1EFCFE9B1D6A}" type="datetimeFigureOut">
              <a:rPr lang="en-US"/>
              <a:pPr>
                <a:defRPr/>
              </a:pPr>
              <a:t>11/10/2017</a:t>
            </a:fld>
            <a:endParaRPr lang="en-US" dirty="0"/>
          </a:p>
        </p:txBody>
      </p:sp>
      <p:sp>
        <p:nvSpPr>
          <p:cNvPr id="8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</a:defRPr>
            </a:lvl1pPr>
          </a:lstStyle>
          <a:p>
            <a:pPr>
              <a:defRPr/>
            </a:pPr>
            <a:fld id="{A153D9DD-D212-403C-8AF1-E682D7E77D3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itchFamily="34" charset="0"/>
              </a:defRPr>
            </a:lvl1pPr>
          </a:lstStyle>
          <a:p>
            <a:pPr>
              <a:defRPr/>
            </a:pPr>
            <a:fld id="{AA0F7E0E-E9D4-4ECF-92F8-1EB9DF7285CD}" type="datetimeFigureOut">
              <a:rPr lang="en-US"/>
              <a:pPr>
                <a:defRPr/>
              </a:pPr>
              <a:t>11/10/2017</a:t>
            </a:fld>
            <a:endParaRPr lang="en-US" dirty="0"/>
          </a:p>
        </p:txBody>
      </p:sp>
      <p:sp>
        <p:nvSpPr>
          <p:cNvPr id="4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</a:defRPr>
            </a:lvl1pPr>
          </a:lstStyle>
          <a:p>
            <a:pPr>
              <a:defRPr/>
            </a:pPr>
            <a:fld id="{80EB7005-DE3F-46A5-9EF3-309725EB0CD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itchFamily="34" charset="0"/>
              </a:defRPr>
            </a:lvl1pPr>
          </a:lstStyle>
          <a:p>
            <a:pPr>
              <a:defRPr/>
            </a:pPr>
            <a:fld id="{A497D801-7CA9-4388-BD50-2F6281E4AAEE}" type="datetimeFigureOut">
              <a:rPr lang="en-US"/>
              <a:pPr>
                <a:defRPr/>
              </a:pPr>
              <a:t>11/10/2017</a:t>
            </a:fld>
            <a:endParaRPr lang="en-US" dirty="0"/>
          </a:p>
        </p:txBody>
      </p:sp>
      <p:sp>
        <p:nvSpPr>
          <p:cNvPr id="3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</a:defRPr>
            </a:lvl1pPr>
          </a:lstStyle>
          <a:p>
            <a:pPr>
              <a:defRPr/>
            </a:pPr>
            <a:fld id="{80A9114C-F3B0-4425-9777-0B21C3D0F53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itchFamily="34" charset="0"/>
              </a:defRPr>
            </a:lvl1pPr>
          </a:lstStyle>
          <a:p>
            <a:pPr>
              <a:defRPr/>
            </a:pPr>
            <a:fld id="{BA93977C-1FE2-4D4A-844A-C40297B5CCA1}" type="datetimeFigureOut">
              <a:rPr lang="en-US"/>
              <a:pPr>
                <a:defRPr/>
              </a:pPr>
              <a:t>11/10/2017</a:t>
            </a:fld>
            <a:endParaRPr lang="en-US" dirty="0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</a:defRPr>
            </a:lvl1pPr>
          </a:lstStyle>
          <a:p>
            <a:pPr>
              <a:defRPr/>
            </a:pPr>
            <a:fld id="{706DEF89-1F03-4093-A450-9D0D32E6856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nip and Round Single Corner Rectangle 4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ight Triangle 5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Freeform 6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itchFamily="34" charset="0"/>
              </a:defRPr>
            </a:lvl1pPr>
          </a:lstStyle>
          <a:p>
            <a:pPr>
              <a:defRPr/>
            </a:pPr>
            <a:fld id="{DFA902FF-EA6A-486A-BAB5-9CFE89C281F0}" type="datetimeFigureOut">
              <a:rPr lang="en-US"/>
              <a:pPr>
                <a:defRPr/>
              </a:pPr>
              <a:t>11/10/2017</a:t>
            </a:fld>
            <a:endParaRPr lang="en-US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>
                <a:latin typeface="Arial" pitchFamily="34" charset="0"/>
              </a:defRPr>
            </a:lvl1pPr>
          </a:lstStyle>
          <a:p>
            <a:pPr>
              <a:defRPr/>
            </a:pPr>
            <a:fld id="{3BE102E5-0603-4C4B-BF28-6E9ECB178F9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3.jpe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6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21508" name="Title Placeholder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21509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rgbClr val="04617B">
                    <a:shade val="90000"/>
                  </a:srgbClr>
                </a:solidFill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EAF4142-99BA-4032-8AC9-2917DCEBB23B}" type="datetimeFigureOut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11/10/2017</a:t>
            </a:fld>
            <a:endParaRPr lang="en-US" dirty="0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rgbClr val="04617B">
                    <a:shade val="90000"/>
                  </a:srgbClr>
                </a:solidFill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rgbClr val="04617B">
                    <a:shade val="90000"/>
                  </a:srgbClr>
                </a:solidFill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BEC5114-D710-4230-B344-D32B8866C440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dirty="0"/>
          </a:p>
        </p:txBody>
      </p:sp>
      <p:grpSp>
        <p:nvGrpSpPr>
          <p:cNvPr id="2" name="Group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prstClr val="black"/>
                </a:solidFill>
                <a:latin typeface="Arial" charset="0"/>
              </a:endParaRPr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prstClr val="black"/>
                </a:solidFill>
                <a:latin typeface="Arial" charset="0"/>
              </a:endParaRPr>
            </a:p>
          </p:txBody>
        </p:sp>
      </p:grpSp>
      <p:pic>
        <p:nvPicPr>
          <p:cNvPr id="21514" name="Picture 8" descr="LOGO"/>
          <p:cNvPicPr>
            <a:picLocks noChangeAspect="1" noChangeArrowheads="1"/>
          </p:cNvPicPr>
          <p:nvPr userDrawn="1"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2000250" y="0"/>
            <a:ext cx="4857750" cy="1163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4" Type="http://schemas.openxmlformats.org/officeDocument/2006/relationships/oleObject" Target="../embeddings/oleObject4.bin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4" Type="http://schemas.openxmlformats.org/officeDocument/2006/relationships/oleObject" Target="../embeddings/oleObject6.bin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4" Type="http://schemas.openxmlformats.org/officeDocument/2006/relationships/oleObject" Target="../embeddings/oleObject10.bin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8.vml"/><Relationship Id="rId4" Type="http://schemas.openxmlformats.org/officeDocument/2006/relationships/oleObject" Target="../embeddings/oleObject12.bin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9.vml"/><Relationship Id="rId4" Type="http://schemas.openxmlformats.org/officeDocument/2006/relationships/oleObject" Target="../embeddings/oleObject14.bin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5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0.v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6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1.v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7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2.v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8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3.vml"/><Relationship Id="rId4" Type="http://schemas.openxmlformats.org/officeDocument/2006/relationships/oleObject" Target="../embeddings/oleObject19.bin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0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4.vml"/><Relationship Id="rId4" Type="http://schemas.openxmlformats.org/officeDocument/2006/relationships/oleObject" Target="../embeddings/oleObject21.bin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5.v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6.v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4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7.v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5.bin"/><Relationship Id="rId7" Type="http://schemas.openxmlformats.org/officeDocument/2006/relationships/oleObject" Target="../embeddings/oleObject2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8.vml"/><Relationship Id="rId6" Type="http://schemas.openxmlformats.org/officeDocument/2006/relationships/oleObject" Target="../embeddings/oleObject28.bin"/><Relationship Id="rId5" Type="http://schemas.openxmlformats.org/officeDocument/2006/relationships/oleObject" Target="../embeddings/oleObject27.bin"/><Relationship Id="rId4" Type="http://schemas.openxmlformats.org/officeDocument/2006/relationships/oleObject" Target="../embeddings/oleObject26.bin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5.bin"/><Relationship Id="rId3" Type="http://schemas.openxmlformats.org/officeDocument/2006/relationships/oleObject" Target="../embeddings/oleObject30.bin"/><Relationship Id="rId7" Type="http://schemas.openxmlformats.org/officeDocument/2006/relationships/oleObject" Target="../embeddings/oleObject3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9.vml"/><Relationship Id="rId6" Type="http://schemas.openxmlformats.org/officeDocument/2006/relationships/oleObject" Target="../embeddings/oleObject33.bin"/><Relationship Id="rId5" Type="http://schemas.openxmlformats.org/officeDocument/2006/relationships/oleObject" Target="../embeddings/oleObject32.bin"/><Relationship Id="rId4" Type="http://schemas.openxmlformats.org/officeDocument/2006/relationships/oleObject" Target="../embeddings/oleObject31.bin"/><Relationship Id="rId9" Type="http://schemas.openxmlformats.org/officeDocument/2006/relationships/oleObject" Target="../embeddings/oleObject36.bin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0.vml"/><Relationship Id="rId6" Type="http://schemas.openxmlformats.org/officeDocument/2006/relationships/oleObject" Target="../embeddings/oleObject40.bin"/><Relationship Id="rId5" Type="http://schemas.openxmlformats.org/officeDocument/2006/relationships/oleObject" Target="../embeddings/oleObject39.bin"/><Relationship Id="rId4" Type="http://schemas.openxmlformats.org/officeDocument/2006/relationships/oleObject" Target="../embeddings/oleObject38.bin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1.vml"/><Relationship Id="rId6" Type="http://schemas.openxmlformats.org/officeDocument/2006/relationships/oleObject" Target="../embeddings/oleObject44.bin"/><Relationship Id="rId5" Type="http://schemas.openxmlformats.org/officeDocument/2006/relationships/oleObject" Target="../embeddings/oleObject43.bin"/><Relationship Id="rId4" Type="http://schemas.openxmlformats.org/officeDocument/2006/relationships/oleObject" Target="../embeddings/oleObject42.bin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2.vml"/><Relationship Id="rId4" Type="http://schemas.openxmlformats.org/officeDocument/2006/relationships/oleObject" Target="../embeddings/oleObject46.bin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wmf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3.v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extBox 2"/>
          <p:cNvSpPr txBox="1">
            <a:spLocks noChangeArrowheads="1"/>
          </p:cNvSpPr>
          <p:nvPr/>
        </p:nvSpPr>
        <p:spPr bwMode="auto">
          <a:xfrm>
            <a:off x="395288" y="1268413"/>
            <a:ext cx="8353425" cy="1077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sr-Cyrl-CS" sz="3200" b="1" i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Интегрисане академске студије фармације</a:t>
            </a:r>
            <a:r>
              <a:rPr lang="sr-Latn-CS" sz="3200" i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sr-Latn-CS" sz="3200" i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altLang="en-US" sz="3200" i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школска 2017/2018</a:t>
            </a:r>
            <a:endParaRPr lang="en-US" sz="320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36867" name="TextBox 4"/>
          <p:cNvSpPr txBox="1">
            <a:spLocks noChangeArrowheads="1"/>
          </p:cNvSpPr>
          <p:nvPr/>
        </p:nvSpPr>
        <p:spPr bwMode="auto">
          <a:xfrm>
            <a:off x="539750" y="2997200"/>
            <a:ext cx="7993063" cy="3046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3200" b="1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altLang="en-US" sz="3200" b="1" u="sng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Аналитичка</a:t>
            </a:r>
            <a:r>
              <a:rPr lang="en-US" altLang="en-US" sz="3200" b="1" u="sng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en-US" sz="3200" b="1" u="sng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хемија</a:t>
            </a:r>
            <a:r>
              <a:rPr lang="en-US" altLang="en-US" sz="3200" b="1" u="sng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sr-Cyrl-CS" altLang="en-US" sz="3200" b="1" u="sng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А04</a:t>
            </a:r>
            <a:r>
              <a:rPr lang="en-US" altLang="en-US" sz="3200" b="1" u="sng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altLang="en-US" sz="3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altLang="en-US" sz="3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x-none" altLang="en-US" sz="3200" i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десета</a:t>
            </a:r>
            <a:r>
              <a:rPr lang="en-US" altLang="en-US" sz="3200" i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en-US" sz="3200" i="1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недеља</a:t>
            </a:r>
            <a:endParaRPr lang="en-US" altLang="en-US" sz="3200" i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3200" i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altLang="en-US" sz="3200" i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altLang="en-US" sz="3200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наставник</a:t>
            </a:r>
            <a:r>
              <a:rPr lang="en-US" altLang="en-US" sz="32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br>
              <a:rPr lang="en-US" altLang="en-US" sz="32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altLang="en-US" sz="3200" b="1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Доц</a:t>
            </a:r>
            <a:r>
              <a:rPr lang="en-US" altLang="en-US" sz="3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altLang="en-US" sz="3200" b="1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др</a:t>
            </a:r>
            <a:r>
              <a:rPr lang="en-US" altLang="en-US" sz="3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en-US" sz="3200" b="1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Марија</a:t>
            </a:r>
            <a:r>
              <a:rPr lang="en-US" altLang="en-US" sz="3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Д. </a:t>
            </a:r>
            <a:r>
              <a:rPr lang="en-US" altLang="en-US" sz="3200" b="1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Живковић</a:t>
            </a:r>
            <a:r>
              <a:rPr lang="en-US" sz="3200" u="sng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3200" u="sng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</a:br>
            <a:endParaRPr lang="en-US" sz="32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8"/>
          <p:cNvSpPr txBox="1">
            <a:spLocks noChangeArrowheads="1"/>
          </p:cNvSpPr>
          <p:nvPr/>
        </p:nvSpPr>
        <p:spPr bwMode="auto">
          <a:xfrm>
            <a:off x="182880" y="1295400"/>
            <a:ext cx="3707233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sl-SI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pH</a:t>
            </a:r>
            <a:r>
              <a:rPr lang="x-none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пре почетка титрације</a:t>
            </a:r>
            <a:r>
              <a:rPr lang="sl-SI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endParaRPr lang="en-US" sz="24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 Box 9"/>
          <p:cNvSpPr txBox="1">
            <a:spLocks noChangeArrowheads="1"/>
          </p:cNvSpPr>
          <p:nvPr/>
        </p:nvSpPr>
        <p:spPr bwMode="auto">
          <a:xfrm>
            <a:off x="914400" y="1828800"/>
            <a:ext cx="357662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sl-SI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l-SI" sz="2400" dirty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</a:t>
            </a:r>
            <a:r>
              <a:rPr lang="sl-SI" sz="2400" dirty="0">
                <a:latin typeface="Times New Roman" pitchFamily="18" charset="0"/>
                <a:cs typeface="Times New Roman" pitchFamily="18" charset="0"/>
              </a:rPr>
              <a:t>H</a:t>
            </a:r>
            <a:r>
              <a:rPr lang="sl-SI" sz="2400" baseline="30000" dirty="0">
                <a:latin typeface="Times New Roman" pitchFamily="18" charset="0"/>
                <a:cs typeface="Times New Roman" pitchFamily="18" charset="0"/>
              </a:rPr>
              <a:t>+</a:t>
            </a:r>
            <a:r>
              <a:rPr lang="sl-SI" sz="2400" dirty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</a:t>
            </a:r>
            <a:r>
              <a:rPr lang="sl-SI" sz="2400" dirty="0">
                <a:latin typeface="Times New Roman" pitchFamily="18" charset="0"/>
                <a:cs typeface="Times New Roman" pitchFamily="18" charset="0"/>
              </a:rPr>
              <a:t> = C</a:t>
            </a:r>
            <a:r>
              <a:rPr lang="sl-SI" sz="2400" baseline="-30000" dirty="0">
                <a:latin typeface="Times New Roman" pitchFamily="18" charset="0"/>
                <a:cs typeface="Times New Roman" pitchFamily="18" charset="0"/>
              </a:rPr>
              <a:t>HCl</a:t>
            </a:r>
            <a:r>
              <a:rPr lang="sl-SI" sz="2400" dirty="0">
                <a:latin typeface="Times New Roman" pitchFamily="18" charset="0"/>
                <a:cs typeface="Times New Roman" pitchFamily="18" charset="0"/>
              </a:rPr>
              <a:t> = 0,1000 mol/l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 Box 10"/>
          <p:cNvSpPr txBox="1">
            <a:spLocks noChangeArrowheads="1"/>
          </p:cNvSpPr>
          <p:nvPr/>
        </p:nvSpPr>
        <p:spPr bwMode="auto">
          <a:xfrm>
            <a:off x="914400" y="2362200"/>
            <a:ext cx="11493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sl-SI" sz="2400" dirty="0">
                <a:latin typeface="Times New Roman" pitchFamily="18" charset="0"/>
                <a:cs typeface="Times New Roman" pitchFamily="18" charset="0"/>
              </a:rPr>
              <a:t> pH = 1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 Box 11"/>
          <p:cNvSpPr txBox="1">
            <a:spLocks noChangeArrowheads="1"/>
          </p:cNvSpPr>
          <p:nvPr/>
        </p:nvSpPr>
        <p:spPr bwMode="auto">
          <a:xfrm>
            <a:off x="182880" y="2971800"/>
            <a:ext cx="384438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sl-SI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pH </a:t>
            </a:r>
            <a:r>
              <a:rPr lang="x-none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до тачке еквиваленције:</a:t>
            </a:r>
            <a:endParaRPr lang="en-US" sz="24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 Box 12"/>
          <p:cNvSpPr txBox="1">
            <a:spLocks noChangeArrowheads="1"/>
          </p:cNvSpPr>
          <p:nvPr/>
        </p:nvSpPr>
        <p:spPr bwMode="auto">
          <a:xfrm>
            <a:off x="4114800" y="2895600"/>
            <a:ext cx="174307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sl-SI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l-SI" sz="2400" dirty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</a:t>
            </a:r>
            <a:r>
              <a:rPr lang="sl-SI" sz="2400" dirty="0">
                <a:latin typeface="Times New Roman" pitchFamily="18" charset="0"/>
                <a:cs typeface="Times New Roman" pitchFamily="18" charset="0"/>
              </a:rPr>
              <a:t>H</a:t>
            </a:r>
            <a:r>
              <a:rPr lang="sl-SI" sz="2400" baseline="30000" dirty="0">
                <a:latin typeface="Times New Roman" pitchFamily="18" charset="0"/>
                <a:cs typeface="Times New Roman" pitchFamily="18" charset="0"/>
              </a:rPr>
              <a:t>+</a:t>
            </a:r>
            <a:r>
              <a:rPr lang="sl-SI" sz="2400" dirty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</a:t>
            </a:r>
            <a:r>
              <a:rPr lang="sl-SI" sz="2400" dirty="0">
                <a:latin typeface="Times New Roman" pitchFamily="18" charset="0"/>
                <a:cs typeface="Times New Roman" pitchFamily="18" charset="0"/>
              </a:rPr>
              <a:t> = </a:t>
            </a:r>
            <a:r>
              <a:rPr lang="sl-SI" sz="2800" dirty="0">
                <a:latin typeface="Times New Roman" pitchFamily="18" charset="0"/>
                <a:cs typeface="Times New Roman" pitchFamily="18" charset="0"/>
              </a:rPr>
              <a:t>C </a:t>
            </a:r>
            <a:r>
              <a:rPr lang="sl-SI" sz="2400" dirty="0">
                <a:latin typeface="Times New Roman" pitchFamily="18" charset="0"/>
                <a:cs typeface="Times New Roman" pitchFamily="18" charset="0"/>
              </a:rPr>
              <a:t>   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Rectangle 21"/>
          <p:cNvSpPr>
            <a:spLocks noChangeArrowheads="1"/>
          </p:cNvSpPr>
          <p:nvPr/>
        </p:nvSpPr>
        <p:spPr bwMode="auto">
          <a:xfrm>
            <a:off x="5410200" y="2967623"/>
            <a:ext cx="1979003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sr-Latn-CS" sz="2400" b="1" baseline="-30000" dirty="0">
                <a:latin typeface="Times New Roman" pitchFamily="18" charset="0"/>
                <a:cs typeface="Times New Roman" pitchFamily="18" charset="0"/>
              </a:rPr>
              <a:t>HCl </a:t>
            </a:r>
            <a:r>
              <a:rPr lang="x-none" sz="2400" b="1" baseline="-30000" dirty="0">
                <a:latin typeface="Times New Roman" pitchFamily="18" charset="0"/>
                <a:cs typeface="Times New Roman" pitchFamily="18" charset="0"/>
              </a:rPr>
              <a:t>неиститроване</a:t>
            </a:r>
            <a:endParaRPr lang="sr-Latn-CS" sz="2400" b="1" baseline="-300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2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2978541915"/>
              </p:ext>
            </p:extLst>
          </p:nvPr>
        </p:nvGraphicFramePr>
        <p:xfrm>
          <a:off x="365760" y="4724400"/>
          <a:ext cx="8291512" cy="1227138"/>
        </p:xfrm>
        <a:graphic>
          <a:graphicData uri="http://schemas.openxmlformats.org/presentationml/2006/ole">
            <p:oleObj spid="_x0000_s65556" name="Equation" r:id="rId3" imgW="3860640" imgH="660240" progId="Equation.3">
              <p:embed/>
            </p:oleObj>
          </a:graphicData>
        </a:graphic>
      </p:graphicFrame>
      <p:sp>
        <p:nvSpPr>
          <p:cNvPr id="13" name="Rectangle 3"/>
          <p:cNvSpPr>
            <a:spLocks noChangeArrowheads="1"/>
          </p:cNvSpPr>
          <p:nvPr/>
        </p:nvSpPr>
        <p:spPr bwMode="auto">
          <a:xfrm>
            <a:off x="182880" y="3733800"/>
            <a:ext cx="388709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x-none" sz="2400" dirty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 додатку 5</a:t>
            </a:r>
            <a:r>
              <a:rPr lang="en-US" sz="2400" dirty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0</a:t>
            </a:r>
            <a:r>
              <a:rPr lang="x-none" sz="2400" dirty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,00 </a:t>
            </a:r>
            <a:r>
              <a:rPr lang="en-US" sz="2400" dirty="0" err="1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mL</a:t>
            </a:r>
            <a:r>
              <a:rPr lang="en-US" sz="2400" dirty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sl-SI" sz="2400" dirty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NaOH:</a:t>
            </a:r>
            <a:endParaRPr lang="en-US" sz="2800" dirty="0">
              <a:solidFill>
                <a:srgbClr val="C0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AutoShape 9"/>
          <p:cNvSpPr>
            <a:spLocks/>
          </p:cNvSpPr>
          <p:nvPr/>
        </p:nvSpPr>
        <p:spPr bwMode="auto">
          <a:xfrm rot="16200000">
            <a:off x="5143500" y="5143501"/>
            <a:ext cx="76200" cy="762000"/>
          </a:xfrm>
          <a:prstGeom prst="leftBrace">
            <a:avLst>
              <a:gd name="adj1" fmla="val 83333"/>
              <a:gd name="adj2" fmla="val 50000"/>
            </a:avLst>
          </a:prstGeom>
          <a:noFill/>
          <a:ln w="9525">
            <a:solidFill>
              <a:srgbClr val="002060"/>
            </a:solidFill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2060"/>
              </a:solidFill>
            </a:endParaRPr>
          </a:p>
        </p:txBody>
      </p:sp>
      <p:sp>
        <p:nvSpPr>
          <p:cNvPr id="16" name="Rectangle 10"/>
          <p:cNvSpPr>
            <a:spLocks noChangeArrowheads="1"/>
          </p:cNvSpPr>
          <p:nvPr/>
        </p:nvSpPr>
        <p:spPr bwMode="auto">
          <a:xfrm>
            <a:off x="5052625" y="5562600"/>
            <a:ext cx="81477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sl-SI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V</a:t>
            </a:r>
            <a:r>
              <a:rPr lang="x-none" baseline="-25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укупно</a:t>
            </a:r>
            <a:endParaRPr lang="en-US" baseline="-25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Rectangle 12"/>
          <p:cNvSpPr>
            <a:spLocks noChangeArrowheads="1"/>
          </p:cNvSpPr>
          <p:nvPr/>
        </p:nvSpPr>
        <p:spPr bwMode="auto">
          <a:xfrm>
            <a:off x="2514600" y="4267200"/>
            <a:ext cx="503535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sl-SI" b="1" dirty="0">
                <a:solidFill>
                  <a:srgbClr val="002060"/>
                </a:solidFill>
                <a:latin typeface="Comic Sans MS" pitchFamily="66" charset="0"/>
                <a:ea typeface="Times New Roman" pitchFamily="18" charset="0"/>
                <a:cs typeface="Arial" pitchFamily="34" charset="0"/>
              </a:rPr>
              <a:t>V</a:t>
            </a:r>
            <a:r>
              <a:rPr lang="sl-SI" b="1" baseline="-30000" dirty="0">
                <a:solidFill>
                  <a:srgbClr val="002060"/>
                </a:solidFill>
                <a:latin typeface="Comic Sans MS" pitchFamily="66" charset="0"/>
                <a:ea typeface="Times New Roman" pitchFamily="18" charset="0"/>
                <a:cs typeface="Arial" pitchFamily="34" charset="0"/>
              </a:rPr>
              <a:t>K</a:t>
            </a:r>
            <a:r>
              <a:rPr lang="sl-SI" b="1" dirty="0">
                <a:solidFill>
                  <a:srgbClr val="002060"/>
                </a:solidFill>
                <a:latin typeface="Comic Sans MS" pitchFamily="66" charset="0"/>
                <a:ea typeface="Times New Roman" pitchFamily="18" charset="0"/>
                <a:cs typeface="Arial" pitchFamily="34" charset="0"/>
              </a:rPr>
              <a:t>     </a:t>
            </a:r>
            <a:r>
              <a:rPr lang="en-US" b="1" dirty="0">
                <a:solidFill>
                  <a:srgbClr val="002060"/>
                </a:solidFill>
                <a:latin typeface="Comic Sans MS" pitchFamily="66" charset="0"/>
                <a:ea typeface="Times New Roman" pitchFamily="18" charset="0"/>
                <a:cs typeface="Arial" pitchFamily="34" charset="0"/>
              </a:rPr>
              <a:t>    </a:t>
            </a:r>
            <a:r>
              <a:rPr lang="x-none" b="1" dirty="0">
                <a:solidFill>
                  <a:srgbClr val="002060"/>
                </a:solidFill>
                <a:latin typeface="Comic Sans MS" pitchFamily="66" charset="0"/>
                <a:ea typeface="Times New Roman" pitchFamily="18" charset="0"/>
                <a:cs typeface="Arial" pitchFamily="34" charset="0"/>
              </a:rPr>
              <a:t>  </a:t>
            </a:r>
            <a:r>
              <a:rPr lang="en-US" b="1" dirty="0">
                <a:solidFill>
                  <a:srgbClr val="002060"/>
                </a:solidFill>
                <a:latin typeface="Comic Sans MS" pitchFamily="66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sl-SI" b="1" dirty="0">
                <a:solidFill>
                  <a:srgbClr val="002060"/>
                </a:solidFill>
                <a:latin typeface="Comic Sans MS" pitchFamily="66" charset="0"/>
                <a:ea typeface="Times New Roman" pitchFamily="18" charset="0"/>
                <a:cs typeface="Arial" pitchFamily="34" charset="0"/>
              </a:rPr>
              <a:t>C</a:t>
            </a:r>
            <a:r>
              <a:rPr lang="sl-SI" b="1" baseline="-30000" dirty="0">
                <a:solidFill>
                  <a:srgbClr val="002060"/>
                </a:solidFill>
                <a:latin typeface="Comic Sans MS" pitchFamily="66" charset="0"/>
                <a:ea typeface="Times New Roman" pitchFamily="18" charset="0"/>
                <a:cs typeface="Arial" pitchFamily="34" charset="0"/>
              </a:rPr>
              <a:t>K</a:t>
            </a:r>
            <a:r>
              <a:rPr lang="sl-SI" b="1" dirty="0">
                <a:solidFill>
                  <a:srgbClr val="002060"/>
                </a:solidFill>
                <a:latin typeface="Comic Sans MS" pitchFamily="66" charset="0"/>
                <a:ea typeface="Times New Roman" pitchFamily="18" charset="0"/>
                <a:cs typeface="Arial" pitchFamily="34" charset="0"/>
              </a:rPr>
              <a:t>       </a:t>
            </a:r>
            <a:r>
              <a:rPr lang="en-US" b="1" dirty="0">
                <a:solidFill>
                  <a:srgbClr val="002060"/>
                </a:solidFill>
                <a:latin typeface="Comic Sans MS" pitchFamily="66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x-none" b="1" dirty="0">
                <a:solidFill>
                  <a:srgbClr val="002060"/>
                </a:solidFill>
                <a:latin typeface="Comic Sans MS" pitchFamily="66" charset="0"/>
                <a:ea typeface="Times New Roman" pitchFamily="18" charset="0"/>
                <a:cs typeface="Arial" pitchFamily="34" charset="0"/>
              </a:rPr>
              <a:t>       </a:t>
            </a:r>
            <a:r>
              <a:rPr lang="en-US" b="1" dirty="0">
                <a:solidFill>
                  <a:srgbClr val="002060"/>
                </a:solidFill>
                <a:latin typeface="Comic Sans MS" pitchFamily="66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sl-SI" b="1" dirty="0">
                <a:solidFill>
                  <a:srgbClr val="002060"/>
                </a:solidFill>
                <a:latin typeface="Comic Sans MS" pitchFamily="66" charset="0"/>
                <a:ea typeface="Times New Roman" pitchFamily="18" charset="0"/>
                <a:cs typeface="Arial" pitchFamily="34" charset="0"/>
              </a:rPr>
              <a:t>V</a:t>
            </a:r>
            <a:r>
              <a:rPr lang="en-US" b="1" baseline="-30000" dirty="0">
                <a:solidFill>
                  <a:srgbClr val="002060"/>
                </a:solidFill>
                <a:latin typeface="Comic Sans MS" pitchFamily="66" charset="0"/>
                <a:ea typeface="Times New Roman" pitchFamily="18" charset="0"/>
                <a:cs typeface="Arial" pitchFamily="34" charset="0"/>
              </a:rPr>
              <a:t>b</a:t>
            </a:r>
            <a:r>
              <a:rPr lang="x-none" b="1" dirty="0">
                <a:solidFill>
                  <a:srgbClr val="002060"/>
                </a:solidFill>
                <a:latin typeface="Comic Sans MS" pitchFamily="66" charset="0"/>
                <a:ea typeface="Times New Roman" pitchFamily="18" charset="0"/>
                <a:cs typeface="Arial" pitchFamily="34" charset="0"/>
              </a:rPr>
              <a:t>           </a:t>
            </a:r>
            <a:r>
              <a:rPr lang="sr-Latn-CS" b="1" dirty="0">
                <a:solidFill>
                  <a:srgbClr val="002060"/>
                </a:solidFill>
                <a:latin typeface="Comic Sans MS" pitchFamily="66" charset="0"/>
                <a:cs typeface="Times New Roman" pitchFamily="18" charset="0"/>
              </a:rPr>
              <a:t>C</a:t>
            </a:r>
            <a:r>
              <a:rPr lang="sr-Latn-CS" b="1" baseline="-30000" dirty="0">
                <a:solidFill>
                  <a:srgbClr val="002060"/>
                </a:solidFill>
                <a:latin typeface="Comic Sans MS" pitchFamily="66" charset="0"/>
                <a:cs typeface="Times New Roman" pitchFamily="18" charset="0"/>
              </a:rPr>
              <a:t>b</a:t>
            </a:r>
            <a:endParaRPr lang="sr-Latn-CS" b="1" baseline="-30000" dirty="0">
              <a:solidFill>
                <a:srgbClr val="002060"/>
              </a:solidFill>
              <a:latin typeface="Comic Sans MS" pitchFamily="66" charset="0"/>
              <a:ea typeface="Times New Roman" pitchFamily="18" charset="0"/>
              <a:cs typeface="Arial" pitchFamily="34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914400" y="6096000"/>
            <a:ext cx="13500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l-SI" sz="2400" dirty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pH =</a:t>
            </a:r>
            <a:r>
              <a:rPr lang="en-US" sz="2400" dirty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1,48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  <p:bldP spid="13" grpId="0"/>
      <p:bldP spid="15" grpId="0" animBg="1"/>
      <p:bldP spid="16" grpId="0"/>
      <p:bldP spid="1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0" y="3871912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182880" y="1143000"/>
            <a:ext cx="784496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x-none" sz="2400" dirty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 додатку 99,00 </a:t>
            </a:r>
            <a:r>
              <a:rPr lang="sl-SI" sz="2400" dirty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m</a:t>
            </a:r>
            <a:r>
              <a:rPr lang="en-US" sz="2400" dirty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L</a:t>
            </a:r>
            <a:r>
              <a:rPr lang="sl-SI" sz="2400" dirty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NaOH</a:t>
            </a:r>
            <a:r>
              <a:rPr lang="x-none" sz="2400" dirty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(1% пре тачке еквиваленције):</a:t>
            </a:r>
            <a:endParaRPr lang="en-US" sz="2400" dirty="0">
              <a:solidFill>
                <a:srgbClr val="C0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7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3738167157"/>
              </p:ext>
            </p:extLst>
          </p:nvPr>
        </p:nvGraphicFramePr>
        <p:xfrm>
          <a:off x="365760" y="1752600"/>
          <a:ext cx="8186737" cy="1341438"/>
        </p:xfrm>
        <a:graphic>
          <a:graphicData uri="http://schemas.openxmlformats.org/presentationml/2006/ole">
            <p:oleObj spid="_x0000_s64549" name="Equation" r:id="rId3" imgW="3962160" imgH="660240" progId="Equation.3">
              <p:embed/>
            </p:oleObj>
          </a:graphicData>
        </a:graphic>
      </p:graphicFrame>
      <p:sp>
        <p:nvSpPr>
          <p:cNvPr id="8" name="Rectangle 8"/>
          <p:cNvSpPr>
            <a:spLocks noChangeArrowheads="1"/>
          </p:cNvSpPr>
          <p:nvPr/>
        </p:nvSpPr>
        <p:spPr bwMode="auto">
          <a:xfrm>
            <a:off x="914400" y="3119735"/>
            <a:ext cx="142699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just"/>
            <a:r>
              <a:rPr lang="sl-SI" sz="24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pH =</a:t>
            </a:r>
            <a:r>
              <a:rPr lang="x-none" sz="24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3,30</a:t>
            </a:r>
            <a:endParaRPr lang="sl-SI" sz="2400" dirty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Rectangle 6"/>
          <p:cNvSpPr>
            <a:spLocks noChangeArrowheads="1"/>
          </p:cNvSpPr>
          <p:nvPr/>
        </p:nvSpPr>
        <p:spPr bwMode="auto">
          <a:xfrm>
            <a:off x="182880" y="3733800"/>
            <a:ext cx="799885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x-none" sz="2400" dirty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 додатку 99,90 </a:t>
            </a:r>
            <a:r>
              <a:rPr lang="sl-SI" sz="2400" dirty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m</a:t>
            </a:r>
            <a:r>
              <a:rPr lang="en-US" sz="2400" dirty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L</a:t>
            </a:r>
            <a:r>
              <a:rPr lang="sl-SI" sz="2400" dirty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NaOH</a:t>
            </a:r>
            <a:r>
              <a:rPr lang="x-none" sz="2400" dirty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(0,1% пре тачке еквиваленције):</a:t>
            </a:r>
            <a:endParaRPr lang="en-US" sz="2400" dirty="0">
              <a:solidFill>
                <a:srgbClr val="C0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1087801533"/>
              </p:ext>
            </p:extLst>
          </p:nvPr>
        </p:nvGraphicFramePr>
        <p:xfrm>
          <a:off x="365760" y="4445000"/>
          <a:ext cx="8264525" cy="1341438"/>
        </p:xfrm>
        <a:graphic>
          <a:graphicData uri="http://schemas.openxmlformats.org/presentationml/2006/ole">
            <p:oleObj spid="_x0000_s64550" name="Equation" r:id="rId4" imgW="4000320" imgH="660240" progId="Equation.3">
              <p:embed/>
            </p:oleObj>
          </a:graphicData>
        </a:graphic>
      </p:graphicFrame>
      <p:sp>
        <p:nvSpPr>
          <p:cNvPr id="19" name="Rectangle 8"/>
          <p:cNvSpPr>
            <a:spLocks noChangeArrowheads="1"/>
          </p:cNvSpPr>
          <p:nvPr/>
        </p:nvSpPr>
        <p:spPr bwMode="auto">
          <a:xfrm>
            <a:off x="914400" y="6015335"/>
            <a:ext cx="142699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just"/>
            <a:r>
              <a:rPr lang="sl-SI" sz="24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pH =</a:t>
            </a:r>
            <a:r>
              <a:rPr lang="x-none" sz="24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4,30</a:t>
            </a:r>
            <a:endParaRPr lang="sl-SI" sz="2400" dirty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  <p:bldP spid="17" grpId="0"/>
      <p:bldP spid="1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ChangeArrowheads="1"/>
          </p:cNvSpPr>
          <p:nvPr/>
        </p:nvSpPr>
        <p:spPr bwMode="auto">
          <a:xfrm>
            <a:off x="0" y="29718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5" name="Rectangle 8"/>
          <p:cNvSpPr>
            <a:spLocks noChangeArrowheads="1"/>
          </p:cNvSpPr>
          <p:nvPr/>
        </p:nvSpPr>
        <p:spPr bwMode="auto">
          <a:xfrm>
            <a:off x="182880" y="1143000"/>
            <a:ext cx="702102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sl-SI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pH </a:t>
            </a:r>
            <a:r>
              <a:rPr lang="x-none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 тачки еквиваленције (додато 100</a:t>
            </a:r>
            <a:r>
              <a:rPr lang="en-US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,00</a:t>
            </a:r>
            <a:r>
              <a:rPr lang="sl-SI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m</a:t>
            </a:r>
            <a:r>
              <a:rPr lang="en-US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L</a:t>
            </a:r>
            <a:r>
              <a:rPr lang="sl-SI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NaOH</a:t>
            </a:r>
            <a:r>
              <a:rPr lang="x-none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):</a:t>
            </a:r>
            <a:endParaRPr lang="en-US" sz="24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9" name="Object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3362222396"/>
              </p:ext>
            </p:extLst>
          </p:nvPr>
        </p:nvGraphicFramePr>
        <p:xfrm>
          <a:off x="914400" y="1905000"/>
          <a:ext cx="4465637" cy="455613"/>
        </p:xfrm>
        <a:graphic>
          <a:graphicData uri="http://schemas.openxmlformats.org/presentationml/2006/ole">
            <p:oleObj spid="_x0000_s66598" name="Equation" r:id="rId3" imgW="53644800" imgH="6400800" progId="Equation.3">
              <p:embed/>
            </p:oleObj>
          </a:graphicData>
        </a:graphic>
      </p:graphicFrame>
      <p:sp>
        <p:nvSpPr>
          <p:cNvPr id="10" name="Rectangle 16"/>
          <p:cNvSpPr>
            <a:spLocks noChangeArrowheads="1"/>
          </p:cNvSpPr>
          <p:nvPr/>
        </p:nvSpPr>
        <p:spPr bwMode="auto">
          <a:xfrm>
            <a:off x="1005840" y="2590800"/>
            <a:ext cx="16938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sl-SI" sz="2400" dirty="0">
                <a:latin typeface="Times New Roman" pitchFamily="18" charset="0"/>
                <a:cs typeface="Times New Roman" pitchFamily="18" charset="0"/>
              </a:rPr>
              <a:t>pH = 7,00</a:t>
            </a:r>
            <a:endParaRPr lang="sr-Latn-CS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Rectangle 18"/>
          <p:cNvSpPr>
            <a:spLocks noChangeArrowheads="1"/>
          </p:cNvSpPr>
          <p:nvPr/>
        </p:nvSpPr>
        <p:spPr bwMode="auto">
          <a:xfrm>
            <a:off x="182880" y="3124200"/>
            <a:ext cx="89154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just"/>
            <a:r>
              <a:rPr lang="sl-SI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pH </a:t>
            </a:r>
            <a:r>
              <a:rPr lang="x-none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после тачке еквиваленције (вишак </a:t>
            </a:r>
            <a:r>
              <a:rPr lang="sl-SI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OH</a:t>
            </a:r>
            <a:r>
              <a:rPr lang="sl-SI" sz="2400" baseline="40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sl-SI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x-none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јона у раствору након додатка 100</a:t>
            </a:r>
            <a:r>
              <a:rPr lang="en-US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x-none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0</a:t>
            </a:r>
            <a:r>
              <a:rPr lang="sl-SI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ml  NaOH</a:t>
            </a:r>
            <a:r>
              <a:rPr lang="x-none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x-none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  <a:sym typeface="Wingdings 3" panose="05040102010807070707" pitchFamily="18" charset="2"/>
              </a:rPr>
              <a:t></a:t>
            </a:r>
            <a:r>
              <a:rPr lang="x-none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0,1% након тачке еквиваленције</a:t>
            </a:r>
            <a:r>
              <a:rPr lang="x-none" sz="2400" dirty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sl-SI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endParaRPr lang="en-US" sz="24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2" name="Object 1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3359456536"/>
              </p:ext>
            </p:extLst>
          </p:nvPr>
        </p:nvGraphicFramePr>
        <p:xfrm>
          <a:off x="365760" y="4219575"/>
          <a:ext cx="7543800" cy="1495425"/>
        </p:xfrm>
        <a:graphic>
          <a:graphicData uri="http://schemas.openxmlformats.org/presentationml/2006/ole">
            <p:oleObj spid="_x0000_s66599" name="Equation" r:id="rId4" imgW="90525600" imgH="19507200" progId="Equation.3">
              <p:embed/>
            </p:oleObj>
          </a:graphicData>
        </a:graphic>
      </p:graphicFrame>
      <p:sp>
        <p:nvSpPr>
          <p:cNvPr id="13" name="Rectangle 21"/>
          <p:cNvSpPr>
            <a:spLocks noChangeArrowheads="1"/>
          </p:cNvSpPr>
          <p:nvPr/>
        </p:nvSpPr>
        <p:spPr bwMode="auto">
          <a:xfrm>
            <a:off x="914400" y="5634335"/>
            <a:ext cx="164981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sl-SI" sz="2400" dirty="0">
                <a:latin typeface="Times New Roman" pitchFamily="18" charset="0"/>
                <a:cs typeface="Times New Roman" pitchFamily="18" charset="0"/>
              </a:rPr>
              <a:t>pOH = </a:t>
            </a:r>
            <a:r>
              <a:rPr lang="x-none" sz="2400" dirty="0">
                <a:latin typeface="Times New Roman" pitchFamily="18" charset="0"/>
                <a:cs typeface="Times New Roman" pitchFamily="18" charset="0"/>
              </a:rPr>
              <a:t>4,30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Rectangle 26"/>
          <p:cNvSpPr>
            <a:spLocks noChangeArrowheads="1"/>
          </p:cNvSpPr>
          <p:nvPr/>
        </p:nvSpPr>
        <p:spPr bwMode="auto">
          <a:xfrm>
            <a:off x="914400" y="6112249"/>
            <a:ext cx="290816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sl-SI" sz="2400" dirty="0">
                <a:latin typeface="Times New Roman" pitchFamily="18" charset="0"/>
                <a:cs typeface="Times New Roman" pitchFamily="18" charset="0"/>
              </a:rPr>
              <a:t>pH = 14 – </a:t>
            </a:r>
            <a:r>
              <a:rPr lang="x-none" sz="2400" dirty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sl-SI" sz="2400" dirty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x-none" sz="2400" dirty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0</a:t>
            </a:r>
            <a:r>
              <a:rPr lang="sl-SI" sz="2400" dirty="0">
                <a:latin typeface="Times New Roman" pitchFamily="18" charset="0"/>
                <a:cs typeface="Times New Roman" pitchFamily="18" charset="0"/>
              </a:rPr>
              <a:t> = </a:t>
            </a:r>
            <a:r>
              <a:rPr lang="x-none" sz="2400" dirty="0">
                <a:latin typeface="Times New Roman" pitchFamily="18" charset="0"/>
                <a:cs typeface="Times New Roman" pitchFamily="18" charset="0"/>
              </a:rPr>
              <a:t>9,70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8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4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9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0" grpId="0"/>
      <p:bldP spid="11" grpId="0"/>
      <p:bldP spid="13" grpId="0"/>
      <p:bldP spid="1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ChangeArrowheads="1"/>
          </p:cNvSpPr>
          <p:nvPr/>
        </p:nvSpPr>
        <p:spPr bwMode="auto">
          <a:xfrm>
            <a:off x="182880" y="1295400"/>
            <a:ext cx="8229689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x-none" sz="2400" dirty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 додатку 101,00 </a:t>
            </a:r>
            <a:r>
              <a:rPr lang="sl-SI" sz="2400" dirty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m</a:t>
            </a:r>
            <a:r>
              <a:rPr lang="en-US" sz="2400" dirty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L</a:t>
            </a:r>
            <a:r>
              <a:rPr lang="sl-SI" sz="2400" dirty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NaOH</a:t>
            </a:r>
            <a:r>
              <a:rPr lang="x-none" sz="2400" dirty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(1% пре тачке еквиваленције):</a:t>
            </a:r>
            <a:endParaRPr lang="en-US" sz="2400" dirty="0">
              <a:solidFill>
                <a:srgbClr val="C0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Object 1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123140520"/>
              </p:ext>
            </p:extLst>
          </p:nvPr>
        </p:nvGraphicFramePr>
        <p:xfrm>
          <a:off x="365760" y="2057400"/>
          <a:ext cx="7543800" cy="1495425"/>
        </p:xfrm>
        <a:graphic>
          <a:graphicData uri="http://schemas.openxmlformats.org/presentationml/2006/ole">
            <p:oleObj spid="_x0000_s67603" name="Equation" r:id="rId3" imgW="90525600" imgH="19507200" progId="Equation.3">
              <p:embed/>
            </p:oleObj>
          </a:graphicData>
        </a:graphic>
      </p:graphicFrame>
      <p:sp>
        <p:nvSpPr>
          <p:cNvPr id="5" name="Rectangle 21"/>
          <p:cNvSpPr>
            <a:spLocks noChangeArrowheads="1"/>
          </p:cNvSpPr>
          <p:nvPr/>
        </p:nvSpPr>
        <p:spPr bwMode="auto">
          <a:xfrm>
            <a:off x="914400" y="3581400"/>
            <a:ext cx="164981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sl-SI" sz="2400" dirty="0">
                <a:latin typeface="Times New Roman" pitchFamily="18" charset="0"/>
                <a:cs typeface="Times New Roman" pitchFamily="18" charset="0"/>
              </a:rPr>
              <a:t>pOH = </a:t>
            </a:r>
            <a:r>
              <a:rPr lang="x-none" sz="2400" dirty="0">
                <a:latin typeface="Times New Roman" pitchFamily="18" charset="0"/>
                <a:cs typeface="Times New Roman" pitchFamily="18" charset="0"/>
              </a:rPr>
              <a:t>3,30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Rectangle 26"/>
          <p:cNvSpPr>
            <a:spLocks noChangeArrowheads="1"/>
          </p:cNvSpPr>
          <p:nvPr/>
        </p:nvSpPr>
        <p:spPr bwMode="auto">
          <a:xfrm>
            <a:off x="914400" y="4191000"/>
            <a:ext cx="3062057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sl-SI" sz="2400" dirty="0">
                <a:latin typeface="Times New Roman" pitchFamily="18" charset="0"/>
                <a:cs typeface="Times New Roman" pitchFamily="18" charset="0"/>
              </a:rPr>
              <a:t>pH = 14 – </a:t>
            </a:r>
            <a:r>
              <a:rPr lang="x-none" sz="2400" dirty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sl-SI" sz="2400" dirty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x-none" sz="2400" dirty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0</a:t>
            </a:r>
            <a:r>
              <a:rPr lang="sl-SI" sz="2400" dirty="0">
                <a:latin typeface="Times New Roman" pitchFamily="18" charset="0"/>
                <a:cs typeface="Times New Roman" pitchFamily="18" charset="0"/>
              </a:rPr>
              <a:t> = </a:t>
            </a:r>
            <a:r>
              <a:rPr lang="x-none" sz="2400" dirty="0">
                <a:latin typeface="Times New Roman" pitchFamily="18" charset="0"/>
                <a:cs typeface="Times New Roman" pitchFamily="18" charset="0"/>
              </a:rPr>
              <a:t>10,70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4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  <p:bldP spid="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90800" y="2314575"/>
            <a:ext cx="3629025" cy="271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228600" y="5334000"/>
            <a:ext cx="853440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Смањењем концентрације реактанта, смањује се скок </a:t>
            </a:r>
            <a:r>
              <a:rPr lang="en-US" sz="2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pH </a:t>
            </a:r>
            <a:r>
              <a:rPr lang="sr-Cyrl-RS" sz="2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у </a:t>
            </a:r>
            <a:r>
              <a:rPr lang="ru-RU" sz="2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ЗТТ.</a:t>
            </a:r>
          </a:p>
          <a:p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Без обзира на концентрацију реактаната, </a:t>
            </a:r>
            <a:r>
              <a:rPr lang="ru-RU" sz="2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ЗТТ се увек налази на </a:t>
            </a:r>
            <a:r>
              <a:rPr lang="en-US" sz="2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pH</a:t>
            </a:r>
            <a:r>
              <a:rPr lang="ru-RU" sz="2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7.</a:t>
            </a:r>
            <a:endParaRPr lang="en-US" sz="2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52400" y="1027093"/>
            <a:ext cx="86868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Зависност криве титрације јаке киселине јаком базом од концентрације титрованог узорка киселине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447800" y="6122313"/>
            <a:ext cx="57150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Kрива титрације јаке киселине јаком базом</a:t>
            </a:r>
            <a:endParaRPr lang="en-US" sz="2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048000" y="2186226"/>
            <a:ext cx="56388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Kрива титрације јаке базе јаком киселином</a:t>
            </a:r>
            <a:endParaRPr lang="en-US" sz="2200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1581150" y="2693313"/>
            <a:ext cx="5981700" cy="2895600"/>
            <a:chOff x="1581150" y="1905000"/>
            <a:chExt cx="5981700" cy="2895600"/>
          </a:xfrm>
        </p:grpSpPr>
        <p:pic>
          <p:nvPicPr>
            <p:cNvPr id="28674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 t="8869" b="12982"/>
            <a:stretch>
              <a:fillRect/>
            </a:stretch>
          </p:blipFill>
          <p:spPr bwMode="auto">
            <a:xfrm>
              <a:off x="1581150" y="1905000"/>
              <a:ext cx="5981700" cy="2895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" name="TextBox 6"/>
            <p:cNvSpPr txBox="1"/>
            <p:nvPr/>
          </p:nvSpPr>
          <p:spPr>
            <a:xfrm>
              <a:off x="3429000" y="4355068"/>
              <a:ext cx="3048000" cy="36933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b="1" dirty="0" err="1">
                  <a:latin typeface="Times New Roman" pitchFamily="18" charset="0"/>
                  <a:cs typeface="Times New Roman" pitchFamily="18" charset="0"/>
                </a:rPr>
                <a:t>mL</a:t>
              </a:r>
              <a:r>
                <a:rPr lang="en-US" b="1" dirty="0">
                  <a:latin typeface="Times New Roman" pitchFamily="18" charset="0"/>
                  <a:cs typeface="Times New Roman" pitchFamily="18" charset="0"/>
                </a:rPr>
                <a:t>  </a:t>
              </a:r>
              <a:r>
                <a:rPr lang="x-none" b="1" dirty="0">
                  <a:latin typeface="Times New Roman" pitchFamily="18" charset="0"/>
                  <a:cs typeface="Times New Roman" pitchFamily="18" charset="0"/>
                </a:rPr>
                <a:t>титрационог стредства</a:t>
              </a:r>
              <a:endParaRPr lang="en-US" b="1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9" name="Rectangle 8"/>
          <p:cNvSpPr/>
          <p:nvPr/>
        </p:nvSpPr>
        <p:spPr>
          <a:xfrm>
            <a:off x="914400" y="1131963"/>
            <a:ext cx="80772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x-none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Крива титрације јаке базе јаком киселином </a:t>
            </a:r>
            <a:endParaRPr lang="en-US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838200" y="1143000"/>
            <a:ext cx="80772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x-none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Крива титрације слабе киселине јаком базом</a:t>
            </a:r>
            <a:endParaRPr lang="en-US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895600" y="2312313"/>
            <a:ext cx="42672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HA + OH</a:t>
            </a:r>
            <a:r>
              <a:rPr lang="en-US" sz="2400" b="1" baseline="4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dirty="0">
                <a:latin typeface="Wingdings 3"/>
              </a:rPr>
              <a:t> </a:t>
            </a: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US" sz="2400" b="1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+ H</a:t>
            </a:r>
            <a:r>
              <a:rPr lang="en-US" sz="2400" b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 </a:t>
            </a:r>
            <a:r>
              <a:rPr lang="x-none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82880" y="4141113"/>
            <a:ext cx="8351520" cy="11849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600"/>
              </a:spcAft>
            </a:pPr>
            <a:r>
              <a:rPr lang="x-none" sz="2200" i="1" u="sng" dirty="0">
                <a:latin typeface="Times New Roman" pitchFamily="18" charset="0"/>
                <a:cs typeface="Times New Roman" pitchFamily="18" charset="0"/>
              </a:rPr>
              <a:t>Пример</a:t>
            </a:r>
            <a:r>
              <a:rPr lang="x-none" sz="2200" dirty="0">
                <a:latin typeface="Times New Roman" pitchFamily="18" charset="0"/>
                <a:cs typeface="Times New Roman" pitchFamily="18" charset="0"/>
              </a:rPr>
              <a:t> </a:t>
            </a:r>
            <a:endParaRPr lang="sr-Cyrl-RS" sz="22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spcAft>
                <a:spcPts val="600"/>
              </a:spcAft>
            </a:pP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x-none" sz="2200" dirty="0">
                <a:latin typeface="Times New Roman" pitchFamily="18" charset="0"/>
                <a:cs typeface="Times New Roman" pitchFamily="18" charset="0"/>
              </a:rPr>
              <a:t>итрација 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100 mL CH</a:t>
            </a:r>
            <a:r>
              <a:rPr lang="en-US" sz="2200" baseline="-25000" dirty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COOH (</a:t>
            </a:r>
            <a:r>
              <a:rPr lang="en-US" sz="2200" dirty="0" err="1">
                <a:latin typeface="Times New Roman" pitchFamily="18" charset="0"/>
                <a:cs typeface="Times New Roman" pitchFamily="18" charset="0"/>
              </a:rPr>
              <a:t>pKa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= 4,76) </a:t>
            </a:r>
            <a:r>
              <a:rPr lang="x-none" sz="2200" dirty="0">
                <a:latin typeface="Times New Roman" pitchFamily="18" charset="0"/>
                <a:cs typeface="Times New Roman" pitchFamily="18" charset="0"/>
              </a:rPr>
              <a:t> концентрације 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sr-Cyrl-RS" sz="2200" dirty="0">
                <a:latin typeface="Times New Roman" pitchFamily="18" charset="0"/>
                <a:cs typeface="Times New Roman" pitchFamily="18" charset="0"/>
              </a:rPr>
            </a:b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0,100 mol/L  </a:t>
            </a:r>
            <a:r>
              <a:rPr lang="x-none" sz="2200" dirty="0">
                <a:latin typeface="Times New Roman" pitchFamily="18" charset="0"/>
                <a:cs typeface="Times New Roman" pitchFamily="18" charset="0"/>
              </a:rPr>
              <a:t>раствором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2200" dirty="0" err="1">
                <a:latin typeface="Times New Roman" pitchFamily="18" charset="0"/>
                <a:cs typeface="Times New Roman" pitchFamily="18" charset="0"/>
              </a:rPr>
              <a:t>NaOH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x-none" sz="2200" dirty="0">
                <a:latin typeface="Times New Roman" pitchFamily="18" charset="0"/>
                <a:cs typeface="Times New Roman" pitchFamily="18" charset="0"/>
              </a:rPr>
              <a:t>концентрације 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0,100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0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 mol/L</a:t>
            </a:r>
            <a:r>
              <a:rPr lang="x-none" sz="2200" dirty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2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005806" y="5499556"/>
            <a:ext cx="5410200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CH</a:t>
            </a:r>
            <a:r>
              <a:rPr lang="en-US" sz="2200" b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COOH + OH</a:t>
            </a:r>
            <a:r>
              <a:rPr lang="en-US" sz="2200" b="1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n-US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b="1" dirty="0">
                <a:latin typeface="Wingdings 3"/>
              </a:rPr>
              <a:t> </a:t>
            </a:r>
            <a:r>
              <a:rPr lang="en-US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CH</a:t>
            </a:r>
            <a:r>
              <a:rPr lang="en-US" sz="2200" b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COO</a:t>
            </a:r>
            <a:r>
              <a:rPr lang="en-US" sz="2200" b="1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en-US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+ H</a:t>
            </a:r>
            <a:r>
              <a:rPr lang="en-US" sz="2200" b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 </a:t>
            </a:r>
            <a:endParaRPr lang="en-US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3793" name="Object 1"/>
          <p:cNvGraphicFramePr>
            <a:graphicFrameLocks noChangeAspect="1"/>
          </p:cNvGraphicFramePr>
          <p:nvPr/>
        </p:nvGraphicFramePr>
        <p:xfrm>
          <a:off x="2868612" y="2998113"/>
          <a:ext cx="3684588" cy="941388"/>
        </p:xfrm>
        <a:graphic>
          <a:graphicData uri="http://schemas.openxmlformats.org/presentationml/2006/ole">
            <p:oleObj spid="_x0000_s33812" name="Equation" r:id="rId3" imgW="41757600" imgH="10668000" progId="Equation.DSMT4">
              <p:embed/>
            </p:oleObj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182880" y="2262426"/>
            <a:ext cx="29718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x-none" sz="2200" dirty="0">
                <a:latin typeface="Times New Roman" pitchFamily="18" charset="0"/>
                <a:cs typeface="Times New Roman" pitchFamily="18" charset="0"/>
              </a:rPr>
              <a:t>Реакција титрације:</a:t>
            </a:r>
            <a:endParaRPr lang="en-US" sz="2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8"/>
          <p:cNvSpPr txBox="1">
            <a:spLocks noChangeArrowheads="1"/>
          </p:cNvSpPr>
          <p:nvPr/>
        </p:nvSpPr>
        <p:spPr bwMode="auto">
          <a:xfrm>
            <a:off x="182880" y="1143000"/>
            <a:ext cx="774192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sl-SI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pH</a:t>
            </a:r>
            <a:r>
              <a:rPr lang="x-none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пре почетка титрације</a:t>
            </a:r>
            <a:r>
              <a:rPr lang="sl-SI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r>
              <a:rPr lang="x-none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sr-Cyrl-RS" sz="24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(Р</a:t>
            </a:r>
            <a:r>
              <a:rPr lang="x-none" sz="2400" dirty="0">
                <a:latin typeface="Times New Roman" pitchFamily="18" charset="0"/>
                <a:cs typeface="Times New Roman" pitchFamily="18" charset="0"/>
              </a:rPr>
              <a:t>аствор садржи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CH</a:t>
            </a:r>
            <a:r>
              <a:rPr lang="en-US" sz="2400" baseline="-25000" dirty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COOH </a:t>
            </a:r>
            <a:r>
              <a:rPr lang="x-none" sz="2400" dirty="0">
                <a:latin typeface="Times New Roman" pitchFamily="18" charset="0"/>
                <a:cs typeface="Times New Roman" pitchFamily="18" charset="0"/>
              </a:rPr>
              <a:t>концентрације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0,100 mol/L</a:t>
            </a:r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.)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 Box 10"/>
          <p:cNvSpPr txBox="1">
            <a:spLocks noChangeArrowheads="1"/>
          </p:cNvSpPr>
          <p:nvPr/>
        </p:nvSpPr>
        <p:spPr bwMode="auto">
          <a:xfrm>
            <a:off x="914400" y="3291840"/>
            <a:ext cx="150393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sl-SI" sz="2400" dirty="0">
                <a:latin typeface="Times New Roman" pitchFamily="18" charset="0"/>
                <a:cs typeface="Times New Roman" pitchFamily="18" charset="0"/>
              </a:rPr>
              <a:t> pH = </a:t>
            </a:r>
            <a:r>
              <a:rPr lang="x-none" sz="2400" dirty="0">
                <a:latin typeface="Times New Roman" pitchFamily="18" charset="0"/>
                <a:cs typeface="Times New Roman" pitchFamily="18" charset="0"/>
              </a:rPr>
              <a:t>2,88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 Box 11"/>
          <p:cNvSpPr txBox="1">
            <a:spLocks noChangeArrowheads="1"/>
          </p:cNvSpPr>
          <p:nvPr/>
        </p:nvSpPr>
        <p:spPr bwMode="auto">
          <a:xfrm>
            <a:off x="182880" y="4023211"/>
            <a:ext cx="8323304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sl-SI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pH </a:t>
            </a:r>
            <a:r>
              <a:rPr lang="x-none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до тачке еквиваленције:</a:t>
            </a:r>
            <a:endParaRPr lang="sr-Cyrl-RS" sz="24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(У</a:t>
            </a:r>
            <a:r>
              <a:rPr lang="x-none" sz="2400" dirty="0">
                <a:latin typeface="Times New Roman" pitchFamily="18" charset="0"/>
                <a:cs typeface="Times New Roman" pitchFamily="18" charset="0"/>
              </a:rPr>
              <a:t> раствору се гради ацетатни пуфер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CH</a:t>
            </a:r>
            <a:r>
              <a:rPr lang="en-US" sz="2400" baseline="-25000" dirty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COOH</a:t>
            </a:r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/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CH</a:t>
            </a:r>
            <a:r>
              <a:rPr lang="en-US" sz="2400" baseline="-25000" dirty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COONa</a:t>
            </a:r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.)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8611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3585665916"/>
              </p:ext>
            </p:extLst>
          </p:nvPr>
        </p:nvGraphicFramePr>
        <p:xfrm>
          <a:off x="365760" y="2133600"/>
          <a:ext cx="8456612" cy="992188"/>
        </p:xfrm>
        <a:graphic>
          <a:graphicData uri="http://schemas.openxmlformats.org/presentationml/2006/ole">
            <p:oleObj spid="_x0000_s68647" name="Equation" r:id="rId3" imgW="94488000" imgH="12801600" progId="Equation.3">
              <p:embed/>
            </p:oleObj>
          </a:graphicData>
        </a:graphic>
      </p:graphicFrame>
      <p:graphicFrame>
        <p:nvGraphicFramePr>
          <p:cNvPr id="68612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1969191283"/>
              </p:ext>
            </p:extLst>
          </p:nvPr>
        </p:nvGraphicFramePr>
        <p:xfrm>
          <a:off x="365760" y="5181600"/>
          <a:ext cx="3246437" cy="803275"/>
        </p:xfrm>
        <a:graphic>
          <a:graphicData uri="http://schemas.openxmlformats.org/presentationml/2006/ole">
            <p:oleObj spid="_x0000_s68648" name="Equation" r:id="rId4" imgW="36271200" imgH="103632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86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86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86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86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7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949022910"/>
              </p:ext>
            </p:extLst>
          </p:nvPr>
        </p:nvGraphicFramePr>
        <p:xfrm>
          <a:off x="254000" y="2046288"/>
          <a:ext cx="8824913" cy="1069975"/>
        </p:xfrm>
        <a:graphic>
          <a:graphicData uri="http://schemas.openxmlformats.org/presentationml/2006/ole">
            <p:oleObj spid="_x0000_s69670" name="Equation" r:id="rId3" imgW="4711680" imgH="660240" progId="Equation.3">
              <p:embed/>
            </p:oleObj>
          </a:graphicData>
        </a:graphic>
      </p:graphicFrame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182880" y="1066800"/>
            <a:ext cx="404097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x-none" sz="2400" dirty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 додатку </a:t>
            </a:r>
            <a:r>
              <a:rPr lang="en-US" sz="2400" dirty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10</a:t>
            </a:r>
            <a:r>
              <a:rPr lang="x-none" sz="2400" dirty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,00 </a:t>
            </a:r>
            <a:r>
              <a:rPr lang="en-US" sz="2400" dirty="0" err="1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mL</a:t>
            </a:r>
            <a:r>
              <a:rPr lang="en-US" sz="2400" dirty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sl-SI" sz="2400" dirty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NaOH:</a:t>
            </a:r>
            <a:endParaRPr lang="en-US" sz="2800" dirty="0">
              <a:solidFill>
                <a:srgbClr val="C0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Rectangle 12"/>
          <p:cNvSpPr>
            <a:spLocks noChangeArrowheads="1"/>
          </p:cNvSpPr>
          <p:nvPr/>
        </p:nvSpPr>
        <p:spPr bwMode="auto">
          <a:xfrm>
            <a:off x="2209800" y="1600200"/>
            <a:ext cx="463139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sl-SI" b="1" dirty="0">
                <a:solidFill>
                  <a:srgbClr val="002060"/>
                </a:solidFill>
                <a:latin typeface="Comic Sans MS" pitchFamily="66" charset="0"/>
                <a:ea typeface="Times New Roman" pitchFamily="18" charset="0"/>
                <a:cs typeface="Arial" pitchFamily="34" charset="0"/>
              </a:rPr>
              <a:t>V</a:t>
            </a:r>
            <a:r>
              <a:rPr lang="sl-SI" b="1" baseline="-30000" dirty="0">
                <a:solidFill>
                  <a:srgbClr val="002060"/>
                </a:solidFill>
                <a:latin typeface="Comic Sans MS" pitchFamily="66" charset="0"/>
                <a:ea typeface="Times New Roman" pitchFamily="18" charset="0"/>
                <a:cs typeface="Arial" pitchFamily="34" charset="0"/>
              </a:rPr>
              <a:t>K</a:t>
            </a:r>
            <a:r>
              <a:rPr lang="sl-SI" b="1" dirty="0">
                <a:solidFill>
                  <a:srgbClr val="002060"/>
                </a:solidFill>
                <a:latin typeface="Comic Sans MS" pitchFamily="66" charset="0"/>
                <a:ea typeface="Times New Roman" pitchFamily="18" charset="0"/>
                <a:cs typeface="Arial" pitchFamily="34" charset="0"/>
              </a:rPr>
              <a:t>     </a:t>
            </a:r>
            <a:r>
              <a:rPr lang="en-US" b="1" dirty="0">
                <a:solidFill>
                  <a:srgbClr val="002060"/>
                </a:solidFill>
                <a:latin typeface="Comic Sans MS" pitchFamily="66" charset="0"/>
                <a:ea typeface="Times New Roman" pitchFamily="18" charset="0"/>
                <a:cs typeface="Arial" pitchFamily="34" charset="0"/>
              </a:rPr>
              <a:t>    </a:t>
            </a:r>
            <a:r>
              <a:rPr lang="x-none" b="1" dirty="0">
                <a:solidFill>
                  <a:srgbClr val="002060"/>
                </a:solidFill>
                <a:latin typeface="Comic Sans MS" pitchFamily="66" charset="0"/>
                <a:ea typeface="Times New Roman" pitchFamily="18" charset="0"/>
                <a:cs typeface="Arial" pitchFamily="34" charset="0"/>
              </a:rPr>
              <a:t>  </a:t>
            </a:r>
            <a:r>
              <a:rPr lang="en-US" b="1" dirty="0">
                <a:solidFill>
                  <a:srgbClr val="002060"/>
                </a:solidFill>
                <a:latin typeface="Comic Sans MS" pitchFamily="66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sl-SI" b="1" dirty="0">
                <a:solidFill>
                  <a:srgbClr val="002060"/>
                </a:solidFill>
                <a:latin typeface="Comic Sans MS" pitchFamily="66" charset="0"/>
                <a:ea typeface="Times New Roman" pitchFamily="18" charset="0"/>
                <a:cs typeface="Arial" pitchFamily="34" charset="0"/>
              </a:rPr>
              <a:t>C</a:t>
            </a:r>
            <a:r>
              <a:rPr lang="sl-SI" b="1" baseline="-30000" dirty="0">
                <a:solidFill>
                  <a:srgbClr val="002060"/>
                </a:solidFill>
                <a:latin typeface="Comic Sans MS" pitchFamily="66" charset="0"/>
                <a:ea typeface="Times New Roman" pitchFamily="18" charset="0"/>
                <a:cs typeface="Arial" pitchFamily="34" charset="0"/>
              </a:rPr>
              <a:t>K</a:t>
            </a:r>
            <a:r>
              <a:rPr lang="sl-SI" b="1" dirty="0">
                <a:solidFill>
                  <a:srgbClr val="002060"/>
                </a:solidFill>
                <a:latin typeface="Comic Sans MS" pitchFamily="66" charset="0"/>
                <a:ea typeface="Times New Roman" pitchFamily="18" charset="0"/>
                <a:cs typeface="Arial" pitchFamily="34" charset="0"/>
              </a:rPr>
              <a:t>       </a:t>
            </a:r>
            <a:r>
              <a:rPr lang="en-US" b="1" dirty="0">
                <a:solidFill>
                  <a:srgbClr val="002060"/>
                </a:solidFill>
                <a:latin typeface="Comic Sans MS" pitchFamily="66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x-none" b="1" dirty="0">
                <a:solidFill>
                  <a:srgbClr val="002060"/>
                </a:solidFill>
                <a:latin typeface="Comic Sans MS" pitchFamily="66" charset="0"/>
                <a:ea typeface="Times New Roman" pitchFamily="18" charset="0"/>
                <a:cs typeface="Arial" pitchFamily="34" charset="0"/>
              </a:rPr>
              <a:t>  </a:t>
            </a:r>
            <a:r>
              <a:rPr lang="en-US" b="1" dirty="0">
                <a:solidFill>
                  <a:srgbClr val="002060"/>
                </a:solidFill>
                <a:latin typeface="Comic Sans MS" pitchFamily="66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sl-SI" b="1" dirty="0">
                <a:solidFill>
                  <a:srgbClr val="002060"/>
                </a:solidFill>
                <a:latin typeface="Comic Sans MS" pitchFamily="66" charset="0"/>
                <a:ea typeface="Times New Roman" pitchFamily="18" charset="0"/>
                <a:cs typeface="Arial" pitchFamily="34" charset="0"/>
              </a:rPr>
              <a:t>V</a:t>
            </a:r>
            <a:r>
              <a:rPr lang="en-US" b="1" baseline="-30000" dirty="0">
                <a:solidFill>
                  <a:srgbClr val="002060"/>
                </a:solidFill>
                <a:latin typeface="Comic Sans MS" pitchFamily="66" charset="0"/>
                <a:ea typeface="Times New Roman" pitchFamily="18" charset="0"/>
                <a:cs typeface="Arial" pitchFamily="34" charset="0"/>
              </a:rPr>
              <a:t>b</a:t>
            </a:r>
            <a:r>
              <a:rPr lang="x-none" b="1" dirty="0">
                <a:solidFill>
                  <a:srgbClr val="002060"/>
                </a:solidFill>
                <a:latin typeface="Comic Sans MS" pitchFamily="66" charset="0"/>
                <a:ea typeface="Times New Roman" pitchFamily="18" charset="0"/>
                <a:cs typeface="Arial" pitchFamily="34" charset="0"/>
              </a:rPr>
              <a:t>           </a:t>
            </a:r>
            <a:r>
              <a:rPr lang="sr-Latn-CS" b="1" dirty="0">
                <a:solidFill>
                  <a:srgbClr val="002060"/>
                </a:solidFill>
                <a:latin typeface="Comic Sans MS" pitchFamily="66" charset="0"/>
                <a:cs typeface="Times New Roman" pitchFamily="18" charset="0"/>
              </a:rPr>
              <a:t>C</a:t>
            </a:r>
            <a:r>
              <a:rPr lang="sr-Latn-CS" b="1" baseline="-30000" dirty="0">
                <a:solidFill>
                  <a:srgbClr val="002060"/>
                </a:solidFill>
                <a:latin typeface="Comic Sans MS" pitchFamily="66" charset="0"/>
                <a:cs typeface="Times New Roman" pitchFamily="18" charset="0"/>
              </a:rPr>
              <a:t>b</a:t>
            </a:r>
            <a:endParaRPr lang="sr-Latn-CS" b="1" baseline="-30000" dirty="0">
              <a:solidFill>
                <a:srgbClr val="002060"/>
              </a:solidFill>
              <a:latin typeface="Comic Sans MS" pitchFamily="66" charset="0"/>
              <a:ea typeface="Times New Roman" pitchFamily="18" charset="0"/>
              <a:cs typeface="Arial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914400" y="3276600"/>
            <a:ext cx="13500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l-SI" sz="2400" dirty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pH =</a:t>
            </a:r>
            <a:r>
              <a:rPr lang="en-US" sz="2400" dirty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3,78</a:t>
            </a:r>
            <a:endParaRPr lang="en-US" sz="2400" dirty="0"/>
          </a:p>
        </p:txBody>
      </p:sp>
      <p:sp>
        <p:nvSpPr>
          <p:cNvPr id="11" name="Rectangle 3"/>
          <p:cNvSpPr>
            <a:spLocks noChangeArrowheads="1"/>
          </p:cNvSpPr>
          <p:nvPr/>
        </p:nvSpPr>
        <p:spPr bwMode="auto">
          <a:xfrm>
            <a:off x="182880" y="3810000"/>
            <a:ext cx="754911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x-none" sz="2400" dirty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 додатку </a:t>
            </a:r>
            <a:r>
              <a:rPr lang="en-US" sz="2400" dirty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50</a:t>
            </a:r>
            <a:r>
              <a:rPr lang="x-none" sz="2400" dirty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,00 </a:t>
            </a:r>
            <a:r>
              <a:rPr lang="en-US" sz="2400" dirty="0" err="1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mL</a:t>
            </a:r>
            <a:r>
              <a:rPr lang="en-US" sz="2400" dirty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sl-SI" sz="2400" dirty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NaOH</a:t>
            </a:r>
            <a:r>
              <a:rPr lang="x-none" sz="2400" dirty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en-US" sz="2400" dirty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</a:t>
            </a:r>
            <a:r>
              <a:rPr lang="x-none" sz="2400" dirty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тачка полунеутрализације</a:t>
            </a:r>
            <a:r>
              <a:rPr lang="sl-SI" sz="2400" dirty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:</a:t>
            </a:r>
            <a:endParaRPr lang="en-US" sz="2800" dirty="0">
              <a:solidFill>
                <a:srgbClr val="C0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914400" y="6243935"/>
            <a:ext cx="13500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l-SI" sz="2400" dirty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pH =</a:t>
            </a:r>
            <a:r>
              <a:rPr lang="en-US" sz="2400" dirty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4,73</a:t>
            </a:r>
            <a:endParaRPr lang="en-US" sz="2400" dirty="0"/>
          </a:p>
        </p:txBody>
      </p:sp>
      <p:sp>
        <p:nvSpPr>
          <p:cNvPr id="13" name="Rectangle 12"/>
          <p:cNvSpPr/>
          <p:nvPr/>
        </p:nvSpPr>
        <p:spPr>
          <a:xfrm>
            <a:off x="274320" y="4385788"/>
            <a:ext cx="294343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[CH</a:t>
            </a:r>
            <a:r>
              <a:rPr lang="en-US" baseline="-25000" dirty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COOH] =</a:t>
            </a:r>
            <a:r>
              <a:rPr lang="x-none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[CH</a:t>
            </a:r>
            <a:r>
              <a:rPr lang="en-US" baseline="-25000" dirty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COONa]</a:t>
            </a:r>
          </a:p>
        </p:txBody>
      </p:sp>
      <p:graphicFrame>
        <p:nvGraphicFramePr>
          <p:cNvPr id="15" name="Object 2">
            <a:extLst>
              <a:ext uri="{FF2B5EF4-FFF2-40B4-BE49-F238E27FC236}">
                <a16:creationId xmlns:a16="http://schemas.microsoft.com/office/drawing/2014/main" xmlns="" id="{03129764-09E4-4EA7-BCD2-98AD39F5F42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1242904687"/>
              </p:ext>
            </p:extLst>
          </p:nvPr>
        </p:nvGraphicFramePr>
        <p:xfrm>
          <a:off x="182880" y="4949825"/>
          <a:ext cx="8848725" cy="1069975"/>
        </p:xfrm>
        <a:graphic>
          <a:graphicData uri="http://schemas.openxmlformats.org/presentationml/2006/ole">
            <p:oleObj spid="_x0000_s69671" name="Equation" r:id="rId4" imgW="113385600" imgH="158496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/>
      <p:bldP spid="11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4028394314"/>
              </p:ext>
            </p:extLst>
          </p:nvPr>
        </p:nvGraphicFramePr>
        <p:xfrm>
          <a:off x="182563" y="1905000"/>
          <a:ext cx="8848725" cy="1069975"/>
        </p:xfrm>
        <a:graphic>
          <a:graphicData uri="http://schemas.openxmlformats.org/presentationml/2006/ole">
            <p:oleObj spid="_x0000_s70692" name="Equation" r:id="rId3" imgW="113385600" imgH="15849600" progId="Equation.3">
              <p:embed/>
            </p:oleObj>
          </a:graphicData>
        </a:graphic>
      </p:graphicFrame>
      <p:sp>
        <p:nvSpPr>
          <p:cNvPr id="5" name="Rectangle 4"/>
          <p:cNvSpPr/>
          <p:nvPr/>
        </p:nvSpPr>
        <p:spPr>
          <a:xfrm>
            <a:off x="914400" y="3276600"/>
            <a:ext cx="13500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l-SI" sz="2400" dirty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pH =</a:t>
            </a:r>
            <a:r>
              <a:rPr lang="en-US" sz="2400" dirty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6,73</a:t>
            </a:r>
            <a:endParaRPr lang="en-US" sz="2400" dirty="0"/>
          </a:p>
        </p:txBody>
      </p:sp>
      <p:graphicFrame>
        <p:nvGraphicFramePr>
          <p:cNvPr id="6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1984992930"/>
              </p:ext>
            </p:extLst>
          </p:nvPr>
        </p:nvGraphicFramePr>
        <p:xfrm>
          <a:off x="182880" y="4572000"/>
          <a:ext cx="8848725" cy="1069975"/>
        </p:xfrm>
        <a:graphic>
          <a:graphicData uri="http://schemas.openxmlformats.org/presentationml/2006/ole">
            <p:oleObj spid="_x0000_s70693" name="Equation" r:id="rId4" imgW="113385600" imgH="15849600" progId="Equation.3">
              <p:embed/>
            </p:oleObj>
          </a:graphicData>
        </a:graphic>
      </p:graphicFrame>
      <p:sp>
        <p:nvSpPr>
          <p:cNvPr id="8" name="Rectangle 7"/>
          <p:cNvSpPr/>
          <p:nvPr/>
        </p:nvSpPr>
        <p:spPr>
          <a:xfrm>
            <a:off x="914400" y="6019800"/>
            <a:ext cx="142699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l-SI" sz="2400" dirty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pH =</a:t>
            </a:r>
            <a:r>
              <a:rPr lang="en-US" sz="2400" dirty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7,73</a:t>
            </a:r>
            <a:endParaRPr lang="en-US" sz="2400" dirty="0"/>
          </a:p>
        </p:txBody>
      </p:sp>
      <p:sp>
        <p:nvSpPr>
          <p:cNvPr id="10" name="Rectangle 6"/>
          <p:cNvSpPr>
            <a:spLocks noChangeArrowheads="1"/>
          </p:cNvSpPr>
          <p:nvPr/>
        </p:nvSpPr>
        <p:spPr bwMode="auto">
          <a:xfrm>
            <a:off x="182880" y="1143000"/>
            <a:ext cx="784496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x-none" sz="2400" dirty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 додатку 99,00 </a:t>
            </a:r>
            <a:r>
              <a:rPr lang="sl-SI" sz="2400" dirty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m</a:t>
            </a:r>
            <a:r>
              <a:rPr lang="en-US" sz="2400" dirty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L</a:t>
            </a:r>
            <a:r>
              <a:rPr lang="sl-SI" sz="2400" dirty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NaOH</a:t>
            </a:r>
            <a:r>
              <a:rPr lang="x-none" sz="2400" dirty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(1% пре тачке еквиваленције):</a:t>
            </a:r>
            <a:endParaRPr lang="en-US" sz="2400" dirty="0">
              <a:solidFill>
                <a:srgbClr val="C0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Rectangle 6"/>
          <p:cNvSpPr>
            <a:spLocks noChangeArrowheads="1"/>
          </p:cNvSpPr>
          <p:nvPr/>
        </p:nvSpPr>
        <p:spPr bwMode="auto">
          <a:xfrm>
            <a:off x="182880" y="3733800"/>
            <a:ext cx="799885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x-none" sz="2400" dirty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 додатку 99,90 </a:t>
            </a:r>
            <a:r>
              <a:rPr lang="sl-SI" sz="2400" dirty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m</a:t>
            </a:r>
            <a:r>
              <a:rPr lang="en-US" sz="2400" dirty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L</a:t>
            </a:r>
            <a:r>
              <a:rPr lang="sl-SI" sz="2400" dirty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NaOH</a:t>
            </a:r>
            <a:r>
              <a:rPr lang="x-none" sz="2400" dirty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(0,1% пре тачке еквиваленције):</a:t>
            </a:r>
            <a:endParaRPr lang="en-US" sz="2400" dirty="0">
              <a:solidFill>
                <a:srgbClr val="C0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914400" y="1066800"/>
            <a:ext cx="70866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K</a:t>
            </a:r>
            <a:r>
              <a:rPr lang="sr-Cyrl-RS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иселинско-базне методе</a:t>
            </a:r>
            <a:endParaRPr lang="x-none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x-none" sz="2800" b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sr-Cyrl-RS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алкалиметрија и ацидиметрија</a:t>
            </a:r>
            <a:r>
              <a:rPr lang="x-none" sz="2800" b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endParaRPr lang="x-none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819400" y="2971800"/>
            <a:ext cx="3222357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200" b="1" dirty="0">
                <a:latin typeface="Comic Sans MS"/>
              </a:rPr>
              <a:t>H</a:t>
            </a:r>
            <a:r>
              <a:rPr lang="en-US" sz="2200" b="1" baseline="-25000" dirty="0">
                <a:latin typeface="Comic Sans MS"/>
              </a:rPr>
              <a:t>3</a:t>
            </a:r>
            <a:r>
              <a:rPr lang="en-US" sz="2200" b="1" dirty="0">
                <a:latin typeface="Comic Sans MS"/>
              </a:rPr>
              <a:t>O</a:t>
            </a:r>
            <a:r>
              <a:rPr lang="en-US" sz="2200" b="1" baseline="30000" dirty="0">
                <a:latin typeface="Comic Sans MS"/>
              </a:rPr>
              <a:t>+</a:t>
            </a:r>
            <a:r>
              <a:rPr lang="en-US" sz="2200" b="1" dirty="0">
                <a:latin typeface="Comic Sans MS"/>
              </a:rPr>
              <a:t> + OH</a:t>
            </a:r>
            <a:r>
              <a:rPr lang="en-US" sz="2200" b="1" baseline="30000" dirty="0">
                <a:latin typeface="Comic Sans MS"/>
              </a:rPr>
              <a:t>-</a:t>
            </a:r>
            <a:r>
              <a:rPr lang="en-US" sz="2200" b="1" dirty="0">
                <a:latin typeface="Comic Sans MS"/>
              </a:rPr>
              <a:t> </a:t>
            </a:r>
            <a:r>
              <a:rPr lang="en-US" sz="2200" b="1" dirty="0">
                <a:latin typeface="Wingdings 3"/>
              </a:rPr>
              <a:t> </a:t>
            </a:r>
            <a:r>
              <a:rPr lang="en-US" sz="2200" b="1" dirty="0">
                <a:latin typeface="Comic Sans MS"/>
              </a:rPr>
              <a:t>H</a:t>
            </a:r>
            <a:r>
              <a:rPr lang="en-US" sz="2200" b="1" baseline="-25000" dirty="0">
                <a:latin typeface="Comic Sans MS"/>
              </a:rPr>
              <a:t>2</a:t>
            </a:r>
            <a:r>
              <a:rPr lang="en-US" sz="2200" b="1" dirty="0">
                <a:latin typeface="Comic Sans MS"/>
              </a:rPr>
              <a:t>O </a:t>
            </a:r>
          </a:p>
        </p:txBody>
      </p:sp>
      <p:sp>
        <p:nvSpPr>
          <p:cNvPr id="6" name="Rectangle 5"/>
          <p:cNvSpPr/>
          <p:nvPr/>
        </p:nvSpPr>
        <p:spPr>
          <a:xfrm>
            <a:off x="182880" y="2133600"/>
            <a:ext cx="8153400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Font typeface="Arial" pitchFamily="34" charset="0"/>
              <a:buChar char="•"/>
            </a:pPr>
            <a:r>
              <a:rPr lang="x-none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M</a:t>
            </a:r>
            <a:r>
              <a:rPr lang="x-none" sz="2200" dirty="0">
                <a:latin typeface="Times New Roman" pitchFamily="18" charset="0"/>
                <a:cs typeface="Times New Roman" pitchFamily="18" charset="0"/>
              </a:rPr>
              <a:t>етоде </a:t>
            </a:r>
            <a:r>
              <a:rPr lang="sr-Cyrl-CS" sz="2200" dirty="0">
                <a:latin typeface="Times New Roman" pitchFamily="18" charset="0"/>
                <a:cs typeface="Times New Roman" pitchFamily="18" charset="0"/>
              </a:rPr>
              <a:t>се </a:t>
            </a:r>
            <a:r>
              <a:rPr lang="x-none" sz="2200" dirty="0">
                <a:latin typeface="Times New Roman" pitchFamily="18" charset="0"/>
                <a:cs typeface="Times New Roman" pitchFamily="18" charset="0"/>
              </a:rPr>
              <a:t>заснова</a:t>
            </a:r>
            <a:r>
              <a:rPr lang="sr-Cyrl-CS" sz="2200" dirty="0">
                <a:latin typeface="Times New Roman" pitchFamily="18" charset="0"/>
                <a:cs typeface="Times New Roman" pitchFamily="18" charset="0"/>
              </a:rPr>
              <a:t>ју</a:t>
            </a:r>
            <a:r>
              <a:rPr lang="x-none" sz="2200" dirty="0">
                <a:latin typeface="Times New Roman" pitchFamily="18" charset="0"/>
                <a:cs typeface="Times New Roman" pitchFamily="18" charset="0"/>
              </a:rPr>
              <a:t> на киселинско-базним реакцијама. </a:t>
            </a:r>
            <a:endParaRPr lang="en-US" sz="2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82880" y="3810000"/>
            <a:ext cx="8763000" cy="26161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600"/>
              </a:spcAft>
            </a:pPr>
            <a:r>
              <a:rPr lang="x-none" sz="2200">
                <a:latin typeface="Times New Roman" pitchFamily="18" charset="0"/>
                <a:cs typeface="Times New Roman" pitchFamily="18" charset="0"/>
              </a:rPr>
              <a:t>•</a:t>
            </a:r>
            <a:r>
              <a:rPr lang="sr-Cyrl-CS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x-none" sz="2200">
                <a:latin typeface="Times New Roman" pitchFamily="18" charset="0"/>
                <a:cs typeface="Times New Roman" pitchFamily="18" charset="0"/>
              </a:rPr>
              <a:t>Ацидиметрија </a:t>
            </a:r>
            <a:r>
              <a:rPr lang="x-none" sz="2200" dirty="0">
                <a:latin typeface="Times New Roman" pitchFamily="18" charset="0"/>
                <a:cs typeface="Times New Roman" pitchFamily="18" charset="0"/>
              </a:rPr>
              <a:t>– одређивање база титрацијом са </a:t>
            </a:r>
            <a:r>
              <a:rPr lang="x-none" sz="2200">
                <a:latin typeface="Times New Roman" pitchFamily="18" charset="0"/>
                <a:cs typeface="Times New Roman" pitchFamily="18" charset="0"/>
              </a:rPr>
              <a:t>стандардним раствором </a:t>
            </a:r>
            <a:r>
              <a:rPr lang="x-none" sz="2200" dirty="0">
                <a:latin typeface="Times New Roman" pitchFamily="18" charset="0"/>
                <a:cs typeface="Times New Roman" pitchFamily="18" charset="0"/>
              </a:rPr>
              <a:t>киселина (најчешће се користе јаке киселине – </a:t>
            </a:r>
            <a:r>
              <a:rPr lang="en-US" sz="2200" dirty="0" err="1">
                <a:latin typeface="Times New Roman" pitchFamily="18" charset="0"/>
                <a:cs typeface="Times New Roman" pitchFamily="18" charset="0"/>
              </a:rPr>
              <a:t>HCl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, HClO</a:t>
            </a:r>
            <a:r>
              <a:rPr lang="en-US" sz="2200" baseline="-25000" dirty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x-none" sz="2200">
                <a:latin typeface="Times New Roman" pitchFamily="18" charset="0"/>
                <a:cs typeface="Times New Roman" pitchFamily="18" charset="0"/>
              </a:rPr>
              <a:t/>
            </a:r>
            <a:br>
              <a:rPr lang="x-none" sz="2200">
                <a:latin typeface="Times New Roman" pitchFamily="18" charset="0"/>
                <a:cs typeface="Times New Roman" pitchFamily="18" charset="0"/>
              </a:rPr>
            </a:br>
            <a:r>
              <a:rPr lang="x-none" sz="2200">
                <a:latin typeface="Times New Roman" pitchFamily="18" charset="0"/>
                <a:cs typeface="Times New Roman" pitchFamily="18" charset="0"/>
              </a:rPr>
              <a:t>или 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H</a:t>
            </a:r>
            <a:r>
              <a:rPr lang="en-US" sz="2200" baseline="-25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SO</a:t>
            </a:r>
            <a:r>
              <a:rPr lang="en-US" sz="2200" baseline="-25000" dirty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x-none" sz="220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sr-Cyrl-CS" sz="2200" dirty="0">
                <a:latin typeface="Times New Roman" pitchFamily="18" charset="0"/>
                <a:cs typeface="Times New Roman" pitchFamily="18" charset="0"/>
              </a:rPr>
              <a:t>.</a:t>
            </a:r>
            <a:endParaRPr lang="x-none" sz="22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spcAft>
                <a:spcPts val="600"/>
              </a:spcAft>
            </a:pPr>
            <a:r>
              <a:rPr lang="x-none" sz="2200" dirty="0">
                <a:latin typeface="Times New Roman" pitchFamily="18" charset="0"/>
                <a:cs typeface="Times New Roman" pitchFamily="18" charset="0"/>
              </a:rPr>
              <a:t>• Алкалиметрија- одређивање киселина титрацијом са </a:t>
            </a:r>
            <a:r>
              <a:rPr lang="x-none" sz="2200">
                <a:latin typeface="Times New Roman" pitchFamily="18" charset="0"/>
                <a:cs typeface="Times New Roman" pitchFamily="18" charset="0"/>
              </a:rPr>
              <a:t>стандардним раствором </a:t>
            </a:r>
            <a:r>
              <a:rPr lang="x-none" sz="2200" dirty="0">
                <a:latin typeface="Times New Roman" pitchFamily="18" charset="0"/>
                <a:cs typeface="Times New Roman" pitchFamily="18" charset="0"/>
              </a:rPr>
              <a:t>база (најчешће се користе јаке базе – </a:t>
            </a:r>
            <a:r>
              <a:rPr lang="en-US" sz="2200" dirty="0" err="1">
                <a:latin typeface="Times New Roman" pitchFamily="18" charset="0"/>
                <a:cs typeface="Times New Roman" pitchFamily="18" charset="0"/>
              </a:rPr>
              <a:t>NaOH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, KOH </a:t>
            </a:r>
            <a:r>
              <a:rPr lang="x-none" sz="2200" dirty="0"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x-none" sz="2200">
                <a:latin typeface="Times New Roman" pitchFamily="18" charset="0"/>
                <a:cs typeface="Times New Roman" pitchFamily="18" charset="0"/>
              </a:rPr>
              <a:t/>
            </a:r>
            <a:br>
              <a:rPr lang="x-none" sz="2200">
                <a:latin typeface="Times New Roman" pitchFamily="18" charset="0"/>
                <a:cs typeface="Times New Roman" pitchFamily="18" charset="0"/>
              </a:rPr>
            </a:br>
            <a:r>
              <a:rPr lang="en-US" sz="2200" dirty="0" err="1">
                <a:latin typeface="Times New Roman" pitchFamily="18" charset="0"/>
                <a:cs typeface="Times New Roman" pitchFamily="18" charset="0"/>
              </a:rPr>
              <a:t>Ba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(OH)</a:t>
            </a:r>
            <a:r>
              <a:rPr lang="en-US" sz="2200" baseline="-25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sr-Cyrl-CS" sz="2200" dirty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just">
              <a:spcAft>
                <a:spcPts val="600"/>
              </a:spcAft>
            </a:pPr>
            <a:r>
              <a:rPr lang="x-none" sz="2200" dirty="0">
                <a:latin typeface="Times New Roman" pitchFamily="18" charset="0"/>
                <a:cs typeface="Times New Roman" pitchFamily="18" charset="0"/>
              </a:rPr>
              <a:t>• Потребно је да постоји погодан начин за </a:t>
            </a:r>
            <a:r>
              <a:rPr lang="x-none" sz="2200">
                <a:latin typeface="Times New Roman" pitchFamily="18" charset="0"/>
                <a:cs typeface="Times New Roman" pitchFamily="18" charset="0"/>
              </a:rPr>
              <a:t>одређивање ТЕ</a:t>
            </a:r>
            <a:r>
              <a:rPr lang="sr-Cyrl-CS" sz="2200" dirty="0">
                <a:latin typeface="Times New Roman" pitchFamily="18" charset="0"/>
                <a:cs typeface="Times New Roman" pitchFamily="18" charset="0"/>
              </a:rPr>
              <a:t>.</a:t>
            </a:r>
            <a:endParaRPr lang="x-none" sz="2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8"/>
          <p:cNvSpPr>
            <a:spLocks noChangeArrowheads="1"/>
          </p:cNvSpPr>
          <p:nvPr/>
        </p:nvSpPr>
        <p:spPr bwMode="auto">
          <a:xfrm>
            <a:off x="182880" y="1143000"/>
            <a:ext cx="896112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just"/>
            <a:r>
              <a:rPr lang="sl-SI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pH </a:t>
            </a:r>
            <a:r>
              <a:rPr lang="x-none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 тачки еквиваленције (додато 100</a:t>
            </a:r>
            <a:r>
              <a:rPr lang="en-US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,00 </a:t>
            </a:r>
            <a:r>
              <a:rPr lang="sl-SI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m</a:t>
            </a:r>
            <a:r>
              <a:rPr lang="en-US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L</a:t>
            </a:r>
            <a:r>
              <a:rPr lang="sl-SI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NaOH</a:t>
            </a:r>
            <a:r>
              <a:rPr lang="x-none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):</a:t>
            </a:r>
            <a:endParaRPr lang="sr-Cyrl-RS" sz="24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(Ц</a:t>
            </a:r>
            <a:r>
              <a:rPr lang="x-none" sz="2400" dirty="0">
                <a:latin typeface="Times New Roman" pitchFamily="18" charset="0"/>
                <a:cs typeface="Times New Roman" pitchFamily="18" charset="0"/>
              </a:rPr>
              <a:t>елокупна количина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CH</a:t>
            </a:r>
            <a:r>
              <a:rPr lang="en-US" sz="2400" baseline="-25000" dirty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COOH </a:t>
            </a:r>
            <a:r>
              <a:rPr lang="x-none" sz="2400" dirty="0">
                <a:latin typeface="Times New Roman" pitchFamily="18" charset="0"/>
                <a:cs typeface="Times New Roman" pitchFamily="18" charset="0"/>
              </a:rPr>
              <a:t>је иститрована и раствор садржи со</a:t>
            </a:r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CH</a:t>
            </a:r>
            <a:r>
              <a:rPr lang="en-US" sz="2400" baseline="-25000" dirty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COONa </a:t>
            </a:r>
            <a:r>
              <a:rPr lang="x-none" sz="2400" dirty="0">
                <a:latin typeface="Times New Roman" pitchFamily="18" charset="0"/>
                <a:cs typeface="Times New Roman" pitchFamily="18" charset="0"/>
              </a:rPr>
              <a:t>која хидролизује базно</a:t>
            </a:r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.)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71682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2040293162"/>
              </p:ext>
            </p:extLst>
          </p:nvPr>
        </p:nvGraphicFramePr>
        <p:xfrm>
          <a:off x="182880" y="2743200"/>
          <a:ext cx="8143876" cy="1822450"/>
        </p:xfrm>
        <a:graphic>
          <a:graphicData uri="http://schemas.openxmlformats.org/presentationml/2006/ole">
            <p:oleObj spid="_x0000_s71700" name="Equation" r:id="rId3" imgW="100888800" imgH="22555200" progId="Equation.3">
              <p:embed/>
            </p:oleObj>
          </a:graphicData>
        </a:graphic>
      </p:graphicFrame>
      <p:sp>
        <p:nvSpPr>
          <p:cNvPr id="5" name="Rectangle 21"/>
          <p:cNvSpPr>
            <a:spLocks noChangeArrowheads="1"/>
          </p:cNvSpPr>
          <p:nvPr/>
        </p:nvSpPr>
        <p:spPr bwMode="auto">
          <a:xfrm>
            <a:off x="914400" y="4648200"/>
            <a:ext cx="164981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sl-SI" sz="2400" dirty="0">
                <a:latin typeface="Times New Roman" pitchFamily="18" charset="0"/>
                <a:cs typeface="Times New Roman" pitchFamily="18" charset="0"/>
              </a:rPr>
              <a:t>pOH = </a:t>
            </a:r>
            <a:r>
              <a:rPr lang="x-none" sz="2400" dirty="0">
                <a:latin typeface="Times New Roman" pitchFamily="18" charset="0"/>
                <a:cs typeface="Times New Roman" pitchFamily="18" charset="0"/>
              </a:rPr>
              <a:t>5,28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Rectangle 26"/>
          <p:cNvSpPr>
            <a:spLocks noChangeArrowheads="1"/>
          </p:cNvSpPr>
          <p:nvPr/>
        </p:nvSpPr>
        <p:spPr bwMode="auto">
          <a:xfrm>
            <a:off x="914400" y="5186065"/>
            <a:ext cx="290816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sl-SI" sz="2400" dirty="0">
                <a:latin typeface="Times New Roman" pitchFamily="18" charset="0"/>
                <a:cs typeface="Times New Roman" pitchFamily="18" charset="0"/>
              </a:rPr>
              <a:t>pH = 14 – </a:t>
            </a:r>
            <a:r>
              <a:rPr lang="x-none" sz="2400" dirty="0">
                <a:latin typeface="Times New Roman" pitchFamily="18" charset="0"/>
                <a:cs typeface="Times New Roman" pitchFamily="18" charset="0"/>
              </a:rPr>
              <a:t>5,28</a:t>
            </a:r>
            <a:r>
              <a:rPr lang="sl-SI" sz="2400" dirty="0">
                <a:latin typeface="Times New Roman" pitchFamily="18" charset="0"/>
                <a:cs typeface="Times New Roman" pitchFamily="18" charset="0"/>
              </a:rPr>
              <a:t> = </a:t>
            </a:r>
            <a:r>
              <a:rPr lang="x-none" sz="2400" dirty="0">
                <a:latin typeface="Times New Roman" pitchFamily="18" charset="0"/>
                <a:cs typeface="Times New Roman" pitchFamily="18" charset="0"/>
              </a:rPr>
              <a:t>8,72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  <p:bldP spid="6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8"/>
          <p:cNvSpPr>
            <a:spLocks noChangeArrowheads="1"/>
          </p:cNvSpPr>
          <p:nvPr/>
        </p:nvSpPr>
        <p:spPr bwMode="auto">
          <a:xfrm>
            <a:off x="182880" y="1219200"/>
            <a:ext cx="8915400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just"/>
            <a:r>
              <a:rPr lang="sl-SI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pH </a:t>
            </a:r>
            <a:r>
              <a:rPr lang="x-none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после тачке еквиваленције (вишак </a:t>
            </a:r>
            <a:r>
              <a:rPr lang="sl-SI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OH</a:t>
            </a:r>
            <a:r>
              <a:rPr lang="sl-SI" sz="2400" baseline="30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sl-SI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x-none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јона у раствору након додатка 100</a:t>
            </a:r>
            <a:r>
              <a:rPr lang="en-US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x-none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0</a:t>
            </a:r>
            <a:r>
              <a:rPr lang="sl-SI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ml  NaOH</a:t>
            </a:r>
            <a:r>
              <a:rPr lang="x-none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x-none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  <a:sym typeface="Wingdings 3" panose="05040102010807070707" pitchFamily="18" charset="2"/>
              </a:rPr>
              <a:t></a:t>
            </a:r>
            <a:r>
              <a:rPr lang="x-none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0,1% након тачке еквиваленције)</a:t>
            </a:r>
            <a:r>
              <a:rPr lang="sl-SI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endParaRPr lang="sr-Cyrl-RS" sz="24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(Р</a:t>
            </a:r>
            <a:r>
              <a:rPr lang="x-none" sz="2400" dirty="0">
                <a:latin typeface="Times New Roman" pitchFamily="18" charset="0"/>
                <a:cs typeface="Times New Roman" pitchFamily="18" charset="0"/>
              </a:rPr>
              <a:t>аствор садржи со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CH</a:t>
            </a:r>
            <a:r>
              <a:rPr lang="en-US" sz="2400" baseline="-25000" dirty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COONa </a:t>
            </a:r>
            <a:r>
              <a:rPr lang="x-none" sz="2400" dirty="0">
                <a:latin typeface="Times New Roman" pitchFamily="18" charset="0"/>
                <a:cs typeface="Times New Roman" pitchFamily="18" charset="0"/>
              </a:rPr>
              <a:t>и вишак јаке базе (занемарују се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OH</a:t>
            </a:r>
            <a:r>
              <a:rPr lang="en-US" sz="2400" baseline="30000" dirty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x-none" sz="2400" dirty="0">
                <a:latin typeface="Times New Roman" pitchFamily="18" charset="0"/>
                <a:cs typeface="Times New Roman" pitchFamily="18" charset="0"/>
              </a:rPr>
              <a:t>јони који потичу од хидролизе</a:t>
            </a:r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 соли.</a:t>
            </a:r>
            <a:r>
              <a:rPr lang="x-none" sz="2400" dirty="0">
                <a:latin typeface="Times New Roman" pitchFamily="18" charset="0"/>
                <a:cs typeface="Times New Roman" pitchFamily="18" charset="0"/>
              </a:rPr>
              <a:t>)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endParaRPr lang="en-US" sz="24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Object 1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4203553177"/>
              </p:ext>
            </p:extLst>
          </p:nvPr>
        </p:nvGraphicFramePr>
        <p:xfrm>
          <a:off x="365760" y="3505200"/>
          <a:ext cx="7543800" cy="1495425"/>
        </p:xfrm>
        <a:graphic>
          <a:graphicData uri="http://schemas.openxmlformats.org/presentationml/2006/ole">
            <p:oleObj spid="_x0000_s72723" name="Equation" r:id="rId3" imgW="90525600" imgH="19507200" progId="Equation.3">
              <p:embed/>
            </p:oleObj>
          </a:graphicData>
        </a:graphic>
      </p:graphicFrame>
      <p:sp>
        <p:nvSpPr>
          <p:cNvPr id="5" name="Rectangle 21"/>
          <p:cNvSpPr>
            <a:spLocks noChangeArrowheads="1"/>
          </p:cNvSpPr>
          <p:nvPr/>
        </p:nvSpPr>
        <p:spPr bwMode="auto">
          <a:xfrm>
            <a:off x="914400" y="5105059"/>
            <a:ext cx="164981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sl-SI" sz="2400" dirty="0">
                <a:latin typeface="Times New Roman" pitchFamily="18" charset="0"/>
                <a:cs typeface="Times New Roman" pitchFamily="18" charset="0"/>
              </a:rPr>
              <a:t>pOH = </a:t>
            </a:r>
            <a:r>
              <a:rPr lang="x-none" sz="2400" dirty="0">
                <a:latin typeface="Times New Roman" pitchFamily="18" charset="0"/>
                <a:cs typeface="Times New Roman" pitchFamily="18" charset="0"/>
              </a:rPr>
              <a:t>4,30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Rectangle 26"/>
          <p:cNvSpPr>
            <a:spLocks noChangeArrowheads="1"/>
          </p:cNvSpPr>
          <p:nvPr/>
        </p:nvSpPr>
        <p:spPr bwMode="auto">
          <a:xfrm>
            <a:off x="914400" y="5581159"/>
            <a:ext cx="290816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sl-SI" sz="2400" dirty="0">
                <a:latin typeface="Times New Roman" pitchFamily="18" charset="0"/>
                <a:cs typeface="Times New Roman" pitchFamily="18" charset="0"/>
              </a:rPr>
              <a:t>pH = 14 – </a:t>
            </a:r>
            <a:r>
              <a:rPr lang="x-none" sz="2400" dirty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sl-SI" sz="2400" dirty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x-none" sz="2400" dirty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0</a:t>
            </a:r>
            <a:r>
              <a:rPr lang="sl-SI" sz="2400" dirty="0">
                <a:latin typeface="Times New Roman" pitchFamily="18" charset="0"/>
                <a:cs typeface="Times New Roman" pitchFamily="18" charset="0"/>
              </a:rPr>
              <a:t> = </a:t>
            </a:r>
            <a:r>
              <a:rPr lang="x-none" sz="2400" dirty="0">
                <a:latin typeface="Times New Roman" pitchFamily="18" charset="0"/>
                <a:cs typeface="Times New Roman" pitchFamily="18" charset="0"/>
              </a:rPr>
              <a:t>9,70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8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  <p:bldP spid="6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ChangeArrowheads="1"/>
          </p:cNvSpPr>
          <p:nvPr/>
        </p:nvSpPr>
        <p:spPr bwMode="auto">
          <a:xfrm>
            <a:off x="228600" y="1295400"/>
            <a:ext cx="82890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x-none" sz="2400" dirty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 додатку 101,00 </a:t>
            </a:r>
            <a:r>
              <a:rPr lang="sl-SI" sz="2400" dirty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m</a:t>
            </a:r>
            <a:r>
              <a:rPr lang="en-US" sz="2400" dirty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L</a:t>
            </a:r>
            <a:r>
              <a:rPr lang="sl-SI" sz="2400" dirty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NaOH</a:t>
            </a:r>
            <a:r>
              <a:rPr lang="x-none" sz="2400" dirty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(1% пoсле тачке еквиваленције):</a:t>
            </a:r>
            <a:endParaRPr lang="en-US" sz="2400" dirty="0">
              <a:solidFill>
                <a:srgbClr val="C0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" name="Object 19"/>
          <p:cNvGraphicFramePr>
            <a:graphicFrameLocks noChangeAspect="1"/>
          </p:cNvGraphicFramePr>
          <p:nvPr/>
        </p:nvGraphicFramePr>
        <p:xfrm>
          <a:off x="457200" y="2057400"/>
          <a:ext cx="7543800" cy="1495425"/>
        </p:xfrm>
        <a:graphic>
          <a:graphicData uri="http://schemas.openxmlformats.org/presentationml/2006/ole">
            <p:oleObj spid="_x0000_s73746" name="Equation" r:id="rId3" imgW="90525600" imgH="19507200" progId="Equation.3">
              <p:embed/>
            </p:oleObj>
          </a:graphicData>
        </a:graphic>
      </p:graphicFrame>
      <p:sp>
        <p:nvSpPr>
          <p:cNvPr id="4" name="Rectangle 21"/>
          <p:cNvSpPr>
            <a:spLocks noChangeArrowheads="1"/>
          </p:cNvSpPr>
          <p:nvPr/>
        </p:nvSpPr>
        <p:spPr bwMode="auto">
          <a:xfrm>
            <a:off x="519170" y="3581400"/>
            <a:ext cx="164981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sl-SI" sz="2400" dirty="0">
                <a:latin typeface="Times New Roman" pitchFamily="18" charset="0"/>
                <a:cs typeface="Times New Roman" pitchFamily="18" charset="0"/>
              </a:rPr>
              <a:t>pOH = </a:t>
            </a:r>
            <a:r>
              <a:rPr lang="x-none" sz="2400" dirty="0">
                <a:latin typeface="Times New Roman" pitchFamily="18" charset="0"/>
                <a:cs typeface="Times New Roman" pitchFamily="18" charset="0"/>
              </a:rPr>
              <a:t>3,30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Rectangle 26"/>
          <p:cNvSpPr>
            <a:spLocks noChangeArrowheads="1"/>
          </p:cNvSpPr>
          <p:nvPr/>
        </p:nvSpPr>
        <p:spPr bwMode="auto">
          <a:xfrm>
            <a:off x="609600" y="4191000"/>
            <a:ext cx="3062057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sl-SI" sz="2400" dirty="0">
                <a:latin typeface="Times New Roman" pitchFamily="18" charset="0"/>
                <a:cs typeface="Times New Roman" pitchFamily="18" charset="0"/>
              </a:rPr>
              <a:t>pH = 14 – </a:t>
            </a:r>
            <a:r>
              <a:rPr lang="x-none" sz="2400" dirty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sl-SI" sz="2400" dirty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x-none" sz="2400" dirty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0</a:t>
            </a:r>
            <a:r>
              <a:rPr lang="sl-SI" sz="2400" dirty="0">
                <a:latin typeface="Times New Roman" pitchFamily="18" charset="0"/>
                <a:cs typeface="Times New Roman" pitchFamily="18" charset="0"/>
              </a:rPr>
              <a:t> = </a:t>
            </a:r>
            <a:r>
              <a:rPr lang="x-none" sz="2400" dirty="0">
                <a:latin typeface="Times New Roman" pitchFamily="18" charset="0"/>
                <a:cs typeface="Times New Roman" pitchFamily="18" charset="0"/>
              </a:rPr>
              <a:t>10,70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5000" y="2133600"/>
            <a:ext cx="4705350" cy="300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182880" y="5638800"/>
            <a:ext cx="842772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ТЕ у базној средини </a:t>
            </a:r>
            <a:r>
              <a:rPr lang="ru-RU" sz="2400" dirty="0">
                <a:latin typeface="Times New Roman" pitchFamily="18" charset="0"/>
                <a:cs typeface="Times New Roman" pitchFamily="18" charset="0"/>
                <a:sym typeface="Wingdings 3" panose="05040102010807070707" pitchFamily="18" charset="2"/>
              </a:rPr>
              <a:t>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индикатор – </a:t>
            </a:r>
            <a:r>
              <a:rPr lang="ru-RU" sz="2400" dirty="0">
                <a:latin typeface="Times New Roman" pitchFamily="18" charset="0"/>
                <a:cs typeface="Times New Roman" pitchFamily="18" charset="0"/>
                <a:sym typeface="Wingdings 3" panose="05040102010807070707" pitchFamily="18" charset="2"/>
              </a:rPr>
              <a:t>ф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енолфталеин (</a:t>
            </a:r>
            <a:r>
              <a:rPr lang="sr-Cyrl-CS" sz="2400" dirty="0">
                <a:latin typeface="Times New Roman" pitchFamily="18" charset="0"/>
                <a:cs typeface="Times New Roman" pitchFamily="18" charset="0"/>
              </a:rPr>
              <a:t>безбојан-љубичаст облик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).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82880" y="1066800"/>
            <a:ext cx="822960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Титрациона крива 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100 mL CH</a:t>
            </a:r>
            <a:r>
              <a:rPr lang="en-US" sz="2200" baseline="-25000" dirty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COOH (0,1 mol/L)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стандардним раствором </a:t>
            </a:r>
            <a:r>
              <a:rPr lang="en-US" sz="2200" dirty="0" err="1">
                <a:latin typeface="Times New Roman" pitchFamily="18" charset="0"/>
                <a:cs typeface="Times New Roman" pitchFamily="18" charset="0"/>
              </a:rPr>
              <a:t>NaOH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 (0,1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000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>
                <a:latin typeface="Times New Roman" pitchFamily="18" charset="0"/>
                <a:cs typeface="Times New Roman" pitchFamily="18" charset="0"/>
              </a:rPr>
              <a:t>mol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/L): 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67000" y="1600200"/>
            <a:ext cx="3777188" cy="36815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/>
        </p:nvSpPr>
        <p:spPr>
          <a:xfrm>
            <a:off x="228600" y="5259050"/>
            <a:ext cx="8686800" cy="15234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sr-Cyrl-CS" sz="2200" dirty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x-none" sz="2200" dirty="0">
                <a:latin typeface="Times New Roman" pitchFamily="18" charset="0"/>
                <a:cs typeface="Times New Roman" pitchFamily="18" charset="0"/>
              </a:rPr>
              <a:t>мањењем јачине киселине скок 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pH</a:t>
            </a:r>
            <a:r>
              <a:rPr lang="x-none" sz="2200" dirty="0">
                <a:latin typeface="Times New Roman" pitchFamily="18" charset="0"/>
                <a:cs typeface="Times New Roman" pitchFamily="18" charset="0"/>
              </a:rPr>
              <a:t> на титрационој кривој постаје мањи 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x-none" sz="2200" dirty="0">
                <a:latin typeface="Times New Roman" pitchFamily="18" charset="0"/>
                <a:cs typeface="Times New Roman" pitchFamily="18" charset="0"/>
              </a:rPr>
              <a:t> последица све непотпуније реакције неутрализације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x-none" sz="2200" dirty="0">
                <a:latin typeface="Times New Roman" pitchFamily="18" charset="0"/>
                <a:cs typeface="Times New Roman" pitchFamily="18" charset="0"/>
              </a:rPr>
              <a:t> </a:t>
            </a:r>
            <a:endParaRPr lang="sr-Cyrl-RS" sz="220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sr-Cyrl-CS" sz="2200" dirty="0"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x-none" sz="2200" dirty="0">
                <a:latin typeface="Times New Roman" pitchFamily="18" charset="0"/>
                <a:cs typeface="Times New Roman" pitchFamily="18" charset="0"/>
              </a:rPr>
              <a:t>иселине код којих је  </a:t>
            </a:r>
            <a:r>
              <a:rPr lang="en-US" sz="2200" b="1" dirty="0">
                <a:latin typeface="Times New Roman" pitchFamily="18" charset="0"/>
                <a:cs typeface="Times New Roman" pitchFamily="18" charset="0"/>
              </a:rPr>
              <a:t>Ka· c</a:t>
            </a:r>
            <a:r>
              <a:rPr lang="x-none" sz="2200" b="1" baseline="-25000" dirty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en-US" sz="2200" b="1" dirty="0">
                <a:latin typeface="Times New Roman" pitchFamily="18" charset="0"/>
                <a:cs typeface="Times New Roman" pitchFamily="18" charset="0"/>
              </a:rPr>
              <a:t> ≤ 10</a:t>
            </a:r>
            <a:r>
              <a:rPr lang="en-US" sz="2200" b="1" baseline="30000" dirty="0">
                <a:latin typeface="Times New Roman" pitchFamily="18" charset="0"/>
                <a:cs typeface="Times New Roman" pitchFamily="18" charset="0"/>
              </a:rPr>
              <a:t>-8</a:t>
            </a:r>
            <a:r>
              <a:rPr lang="en-US" sz="22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x-none" sz="2200" dirty="0">
                <a:latin typeface="Times New Roman" pitchFamily="18" charset="0"/>
                <a:cs typeface="Times New Roman" pitchFamily="18" charset="0"/>
              </a:rPr>
              <a:t> се не могу титровати у 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x-none" sz="2200" dirty="0">
                <a:latin typeface="Times New Roman" pitchFamily="18" charset="0"/>
                <a:cs typeface="Times New Roman" pitchFamily="18" charset="0"/>
              </a:rPr>
              <a:t>воденим</a:t>
            </a:r>
            <a:r>
              <a:rPr lang="sr-Cyrl-CS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x-none" sz="2200" dirty="0">
                <a:latin typeface="Times New Roman" pitchFamily="18" charset="0"/>
                <a:cs typeface="Times New Roman" pitchFamily="18" charset="0"/>
              </a:rPr>
              <a:t>растворима</a:t>
            </a:r>
            <a:r>
              <a:rPr lang="sr-Cyrl-CS" sz="2200" dirty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2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524000" y="990600"/>
            <a:ext cx="59436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x-none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Утицај јачине титроване</a:t>
            </a:r>
            <a:r>
              <a:rPr lang="en-US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x-none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киселине</a:t>
            </a:r>
            <a:endParaRPr lang="en-US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52400" y="1828800"/>
            <a:ext cx="8763000" cy="20928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1200"/>
              </a:spcAft>
            </a:pPr>
            <a:r>
              <a:rPr lang="x-none" sz="2200" dirty="0">
                <a:latin typeface="Times New Roman" pitchFamily="18" charset="0"/>
                <a:cs typeface="Times New Roman" pitchFamily="18" charset="0"/>
              </a:rPr>
              <a:t>Избор индикатора:</a:t>
            </a:r>
          </a:p>
          <a:p>
            <a:pPr algn="just">
              <a:spcAft>
                <a:spcPts val="600"/>
              </a:spcAft>
              <a:buFont typeface="Arial" pitchFamily="34" charset="0"/>
              <a:buChar char="•"/>
            </a:pPr>
            <a:r>
              <a:rPr lang="x-none" sz="2200" dirty="0">
                <a:latin typeface="Times New Roman" pitchFamily="18" charset="0"/>
                <a:cs typeface="Times New Roman" pitchFamily="18" charset="0"/>
              </a:rPr>
              <a:t> због мањег скока 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pH</a:t>
            </a:r>
            <a:r>
              <a:rPr lang="x-none" sz="2200" dirty="0">
                <a:latin typeface="Times New Roman" pitchFamily="18" charset="0"/>
                <a:cs typeface="Times New Roman" pitchFamily="18" charset="0"/>
              </a:rPr>
              <a:t> у ЗТТ ограничен је избор индикатора</a:t>
            </a:r>
            <a:r>
              <a:rPr lang="sr-Cyrl-CS" sz="2200" dirty="0">
                <a:latin typeface="Times New Roman" pitchFamily="18" charset="0"/>
                <a:cs typeface="Times New Roman" pitchFamily="18" charset="0"/>
              </a:rPr>
              <a:t>,</a:t>
            </a:r>
            <a:endParaRPr lang="x-none" sz="22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spcAft>
                <a:spcPts val="600"/>
              </a:spcAft>
              <a:buFont typeface="Arial" pitchFamily="34" charset="0"/>
              <a:buChar char="•"/>
            </a:pP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x-none" sz="2200" dirty="0">
                <a:latin typeface="Times New Roman" pitchFamily="18" charset="0"/>
                <a:cs typeface="Times New Roman" pitchFamily="18" charset="0"/>
              </a:rPr>
              <a:t>највише одговарају индикатори са прелазом у базној средини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;</a:t>
            </a:r>
            <a:r>
              <a:rPr lang="x-none" sz="2200" dirty="0">
                <a:latin typeface="Times New Roman" pitchFamily="18" charset="0"/>
                <a:cs typeface="Times New Roman" pitchFamily="18" charset="0"/>
              </a:rPr>
              <a:t> што ближе ЗТТ (фенолфталеин)</a:t>
            </a:r>
            <a:r>
              <a:rPr lang="sr-Cyrl-CS" sz="2200" dirty="0">
                <a:latin typeface="Times New Roman" pitchFamily="18" charset="0"/>
                <a:cs typeface="Times New Roman" pitchFamily="18" charset="0"/>
              </a:rPr>
              <a:t>,</a:t>
            </a:r>
            <a:endParaRPr lang="x-none" sz="22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spcAft>
                <a:spcPts val="600"/>
              </a:spcAft>
              <a:buFont typeface="Arial" pitchFamily="34" charset="0"/>
              <a:buChar char="•"/>
            </a:pPr>
            <a:r>
              <a:rPr lang="x-none" sz="2200" dirty="0">
                <a:latin typeface="Times New Roman" pitchFamily="18" charset="0"/>
                <a:cs typeface="Times New Roman" pitchFamily="18" charset="0"/>
              </a:rPr>
              <a:t> избор индикатора је критичнији што је титрована киселина слабија</a:t>
            </a:r>
            <a:r>
              <a:rPr lang="sr-Cyrl-CS" sz="2200" dirty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2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276600" y="1981200"/>
            <a:ext cx="2389188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 + H</a:t>
            </a:r>
            <a:r>
              <a:rPr lang="en-US" sz="2200" b="1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en-US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b="1" dirty="0">
                <a:latin typeface="Wingdings 3"/>
              </a:rPr>
              <a:t> </a:t>
            </a:r>
            <a:r>
              <a:rPr lang="en-US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BH</a:t>
            </a:r>
            <a:r>
              <a:rPr lang="en-US" sz="2200" b="1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en-US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685373" y="5114821"/>
            <a:ext cx="2733441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NH</a:t>
            </a:r>
            <a:r>
              <a:rPr lang="en-US" sz="2200" b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+ H</a:t>
            </a:r>
            <a:r>
              <a:rPr lang="en-US" sz="2200" b="1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en-US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b="1" dirty="0">
                <a:latin typeface="Wingdings 3"/>
              </a:rPr>
              <a:t> </a:t>
            </a:r>
            <a:r>
              <a:rPr lang="en-US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NH</a:t>
            </a:r>
            <a:r>
              <a:rPr lang="en-US" sz="2200" b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sz="2200" b="1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en-US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838200" y="1171059"/>
            <a:ext cx="7620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x-none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Крива титрације слабе баз</a:t>
            </a:r>
            <a:r>
              <a:rPr lang="en-US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e </a:t>
            </a:r>
            <a:r>
              <a:rPr lang="x-none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јаком киселином</a:t>
            </a:r>
            <a:endParaRPr lang="en-US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0" y="3878759"/>
            <a:ext cx="9067800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x-none" sz="2200" i="1" u="sng" dirty="0">
                <a:latin typeface="Times New Roman" pitchFamily="18" charset="0"/>
                <a:cs typeface="Times New Roman" pitchFamily="18" charset="0"/>
              </a:rPr>
              <a:t>Пример</a:t>
            </a:r>
            <a:r>
              <a:rPr lang="x-none" sz="2200" dirty="0">
                <a:latin typeface="Times New Roman" pitchFamily="18" charset="0"/>
                <a:cs typeface="Times New Roman" pitchFamily="18" charset="0"/>
              </a:rPr>
              <a:t> </a:t>
            </a:r>
            <a:endParaRPr lang="sr-Cyrl-RS" sz="22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x-none" sz="2200" dirty="0">
                <a:latin typeface="Times New Roman" pitchFamily="18" charset="0"/>
                <a:cs typeface="Times New Roman" pitchFamily="18" charset="0"/>
              </a:rPr>
              <a:t>итрација 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100 mL NH</a:t>
            </a:r>
            <a:r>
              <a:rPr lang="en-US" sz="2200" baseline="-25000" dirty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sz="2200" dirty="0" err="1">
                <a:latin typeface="Times New Roman" pitchFamily="18" charset="0"/>
                <a:cs typeface="Times New Roman" pitchFamily="18" charset="0"/>
              </a:rPr>
              <a:t>pK</a:t>
            </a:r>
            <a:r>
              <a:rPr lang="en-US" sz="2200" i="1" baseline="-25000" dirty="0" err="1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= 9,25 </a:t>
            </a:r>
            <a:r>
              <a:rPr lang="x-none" sz="2200" dirty="0">
                <a:latin typeface="Times New Roman" pitchFamily="18" charset="0"/>
                <a:cs typeface="Times New Roman" pitchFamily="18" charset="0"/>
              </a:rPr>
              <a:t>тј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sz="2200" dirty="0" err="1">
                <a:latin typeface="Times New Roman" pitchFamily="18" charset="0"/>
                <a:cs typeface="Times New Roman" pitchFamily="18" charset="0"/>
              </a:rPr>
              <a:t>pK</a:t>
            </a:r>
            <a:r>
              <a:rPr lang="en-US" sz="2200" baseline="-25000" dirty="0" err="1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= 4,76) </a:t>
            </a:r>
            <a:r>
              <a:rPr lang="x-none" sz="2200" dirty="0">
                <a:latin typeface="Times New Roman" pitchFamily="18" charset="0"/>
                <a:cs typeface="Times New Roman" pitchFamily="18" charset="0"/>
              </a:rPr>
              <a:t> концентрације 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0,100 mol/L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стандардним </a:t>
            </a:r>
            <a:r>
              <a:rPr lang="x-none" sz="2200" dirty="0">
                <a:latin typeface="Times New Roman" pitchFamily="18" charset="0"/>
                <a:cs typeface="Times New Roman" pitchFamily="18" charset="0"/>
              </a:rPr>
              <a:t>раствором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2200" dirty="0" err="1">
                <a:latin typeface="Times New Roman" pitchFamily="18" charset="0"/>
                <a:cs typeface="Times New Roman" pitchFamily="18" charset="0"/>
              </a:rPr>
              <a:t>HCl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x-none" sz="2200" dirty="0">
                <a:latin typeface="Times New Roman" pitchFamily="18" charset="0"/>
                <a:cs typeface="Times New Roman" pitchFamily="18" charset="0"/>
              </a:rPr>
              <a:t>концентрације 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0,1</a:t>
            </a:r>
            <a:r>
              <a:rPr lang="sr-Cyrl-CS" sz="2200" dirty="0">
                <a:latin typeface="Times New Roman" pitchFamily="18" charset="0"/>
                <a:cs typeface="Times New Roman" pitchFamily="18" charset="0"/>
              </a:rPr>
              <a:t>000 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mol/L</a:t>
            </a:r>
            <a:r>
              <a:rPr lang="x-none" sz="2200" dirty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22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1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45120530"/>
              </p:ext>
            </p:extLst>
          </p:nvPr>
        </p:nvGraphicFramePr>
        <p:xfrm>
          <a:off x="2438400" y="2689225"/>
          <a:ext cx="3227388" cy="968375"/>
        </p:xfrm>
        <a:graphic>
          <a:graphicData uri="http://schemas.openxmlformats.org/presentationml/2006/ole">
            <p:oleObj spid="_x0000_s99375" name="Equation" r:id="rId3" imgW="1523880" imgH="457200" progId="Equation.DSMT4">
              <p:embed/>
            </p:oleObj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182880" y="1981200"/>
            <a:ext cx="29718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x-none" sz="2200" dirty="0">
                <a:latin typeface="Times New Roman" pitchFamily="18" charset="0"/>
                <a:cs typeface="Times New Roman" pitchFamily="18" charset="0"/>
              </a:rPr>
              <a:t>Реакција титрације:</a:t>
            </a:r>
            <a:endParaRPr lang="en-US" sz="22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99330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4130471004"/>
              </p:ext>
            </p:extLst>
          </p:nvPr>
        </p:nvGraphicFramePr>
        <p:xfrm>
          <a:off x="2882105" y="5619989"/>
          <a:ext cx="2339975" cy="833438"/>
        </p:xfrm>
        <a:graphic>
          <a:graphicData uri="http://schemas.openxmlformats.org/presentationml/2006/ole">
            <p:oleObj spid="_x0000_s99376" name="Equation" r:id="rId4" imgW="26517600" imgH="9448800" progId="Equation.DSMT4">
              <p:embed/>
            </p:oleObj>
          </a:graphicData>
        </a:graphic>
      </p:graphicFrame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8"/>
          <p:cNvSpPr txBox="1">
            <a:spLocks noChangeArrowheads="1"/>
          </p:cNvSpPr>
          <p:nvPr/>
        </p:nvSpPr>
        <p:spPr bwMode="auto">
          <a:xfrm>
            <a:off x="182880" y="1051560"/>
            <a:ext cx="873252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sl-SI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pH</a:t>
            </a:r>
            <a:r>
              <a:rPr lang="x-none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пре почетка титрације </a:t>
            </a:r>
            <a:r>
              <a:rPr lang="sl-SI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endParaRPr lang="en-US" sz="24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x-none" sz="2400" dirty="0">
                <a:latin typeface="Times New Roman" pitchFamily="18" charset="0"/>
                <a:cs typeface="Times New Roman" pitchFamily="18" charset="0"/>
              </a:rPr>
              <a:t>аствор садржи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x-none" sz="2400" dirty="0">
                <a:latin typeface="Times New Roman" pitchFamily="18" charset="0"/>
                <a:cs typeface="Times New Roman" pitchFamily="18" charset="0"/>
              </a:rPr>
              <a:t>само слабу базу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NH</a:t>
            </a:r>
            <a:r>
              <a:rPr lang="en-US" sz="2400" baseline="-25000" dirty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x-none" sz="2400" dirty="0">
                <a:latin typeface="Times New Roman" pitchFamily="18" charset="0"/>
                <a:cs typeface="Times New Roman" pitchFamily="18" charset="0"/>
              </a:rPr>
              <a:t>концентрације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0,100 mol/L</a:t>
            </a:r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)</a:t>
            </a:r>
          </a:p>
        </p:txBody>
      </p:sp>
      <p:sp>
        <p:nvSpPr>
          <p:cNvPr id="3" name="Text Box 10"/>
          <p:cNvSpPr txBox="1">
            <a:spLocks noChangeArrowheads="1"/>
          </p:cNvSpPr>
          <p:nvPr/>
        </p:nvSpPr>
        <p:spPr bwMode="auto">
          <a:xfrm>
            <a:off x="914400" y="3840480"/>
            <a:ext cx="1646413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sl-SI" sz="2400" dirty="0">
                <a:latin typeface="Times New Roman" pitchFamily="18" charset="0"/>
                <a:cs typeface="Times New Roman" pitchFamily="18" charset="0"/>
              </a:rPr>
              <a:t> pH = </a:t>
            </a:r>
            <a:r>
              <a:rPr lang="x-none" sz="2400" dirty="0">
                <a:latin typeface="Times New Roman" pitchFamily="18" charset="0"/>
                <a:cs typeface="Times New Roman" pitchFamily="18" charset="0"/>
              </a:rPr>
              <a:t>11,12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 Box 11"/>
          <p:cNvSpPr txBox="1">
            <a:spLocks noChangeArrowheads="1"/>
          </p:cNvSpPr>
          <p:nvPr/>
        </p:nvSpPr>
        <p:spPr bwMode="auto">
          <a:xfrm>
            <a:off x="182880" y="4572000"/>
            <a:ext cx="734855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sl-SI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pH </a:t>
            </a:r>
            <a:r>
              <a:rPr lang="x-none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до тачке еквиваленције:</a:t>
            </a:r>
            <a:endParaRPr lang="sr-Cyrl-RS" sz="24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(У</a:t>
            </a:r>
            <a:r>
              <a:rPr lang="x-none" sz="2400" dirty="0">
                <a:latin typeface="Times New Roman" pitchFamily="18" charset="0"/>
                <a:cs typeface="Times New Roman" pitchFamily="18" charset="0"/>
              </a:rPr>
              <a:t> раствору се гради амонијачни пуфер N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H</a:t>
            </a:r>
            <a:r>
              <a:rPr lang="en-US" sz="2400" baseline="-25000" dirty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x-none" sz="2400" dirty="0">
                <a:latin typeface="Times New Roman" pitchFamily="18" charset="0"/>
                <a:cs typeface="Times New Roman" pitchFamily="18" charset="0"/>
              </a:rPr>
              <a:t> + N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H</a:t>
            </a:r>
            <a:r>
              <a:rPr lang="x-none" sz="2400" baseline="-25000" dirty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x-none" sz="2400" dirty="0">
                <a:latin typeface="Times New Roman" pitchFamily="18" charset="0"/>
                <a:cs typeface="Times New Roman" pitchFamily="18" charset="0"/>
              </a:rPr>
              <a:t>Cl</a:t>
            </a:r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.)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463603770"/>
              </p:ext>
            </p:extLst>
          </p:nvPr>
        </p:nvGraphicFramePr>
        <p:xfrm>
          <a:off x="365760" y="2286000"/>
          <a:ext cx="8183563" cy="992188"/>
        </p:xfrm>
        <a:graphic>
          <a:graphicData uri="http://schemas.openxmlformats.org/presentationml/2006/ole">
            <p:oleObj spid="_x0000_s103460" name="Equation" r:id="rId3" imgW="91440000" imgH="12801600" progId="Equation.3">
              <p:embed/>
            </p:oleObj>
          </a:graphicData>
        </a:graphic>
      </p:graphicFrame>
      <p:graphicFrame>
        <p:nvGraphicFramePr>
          <p:cNvPr id="7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1847258590"/>
              </p:ext>
            </p:extLst>
          </p:nvPr>
        </p:nvGraphicFramePr>
        <p:xfrm>
          <a:off x="365760" y="5673725"/>
          <a:ext cx="2865438" cy="803275"/>
        </p:xfrm>
        <a:graphic>
          <a:graphicData uri="http://schemas.openxmlformats.org/presentationml/2006/ole">
            <p:oleObj spid="_x0000_s103461" name="Equation" r:id="rId4" imgW="32004000" imgH="10363200" progId="Equation.3">
              <p:embed/>
            </p:oleObj>
          </a:graphicData>
        </a:graphic>
      </p:graphicFrame>
      <p:sp>
        <p:nvSpPr>
          <p:cNvPr id="8" name="Text Box 10"/>
          <p:cNvSpPr txBox="1">
            <a:spLocks noChangeArrowheads="1"/>
          </p:cNvSpPr>
          <p:nvPr/>
        </p:nvSpPr>
        <p:spPr bwMode="auto">
          <a:xfrm>
            <a:off x="914400" y="3383280"/>
            <a:ext cx="172675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sl-SI" sz="2400" dirty="0">
                <a:latin typeface="Times New Roman" pitchFamily="18" charset="0"/>
                <a:cs typeface="Times New Roman" pitchFamily="18" charset="0"/>
              </a:rPr>
              <a:t> pOH = </a:t>
            </a:r>
            <a:r>
              <a:rPr lang="x-none" sz="2400" dirty="0">
                <a:latin typeface="Times New Roman" pitchFamily="18" charset="0"/>
                <a:cs typeface="Times New Roman" pitchFamily="18" charset="0"/>
              </a:rPr>
              <a:t>2,88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8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3154829145"/>
              </p:ext>
            </p:extLst>
          </p:nvPr>
        </p:nvGraphicFramePr>
        <p:xfrm>
          <a:off x="182880" y="2761840"/>
          <a:ext cx="8961120" cy="1069975"/>
        </p:xfrm>
        <a:graphic>
          <a:graphicData uri="http://schemas.openxmlformats.org/presentationml/2006/ole">
            <p:oleObj spid="_x0000_s104469" name="Equation" r:id="rId3" imgW="115824000" imgH="15849600" progId="Equation.3">
              <p:embed/>
            </p:oleObj>
          </a:graphicData>
        </a:graphic>
      </p:graphicFrame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182880" y="1371600"/>
            <a:ext cx="725737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x-none" sz="2400" dirty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 додатку </a:t>
            </a:r>
            <a:r>
              <a:rPr lang="en-US" sz="2400" dirty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50</a:t>
            </a:r>
            <a:r>
              <a:rPr lang="x-none" sz="2400" dirty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,00 </a:t>
            </a:r>
            <a:r>
              <a:rPr lang="en-US" sz="2400" dirty="0" err="1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mL</a:t>
            </a:r>
            <a:r>
              <a:rPr lang="en-US" sz="2400" dirty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HCl</a:t>
            </a:r>
            <a:r>
              <a:rPr lang="x-none" sz="2400" dirty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en-US" sz="2400" dirty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</a:t>
            </a:r>
            <a:r>
              <a:rPr lang="x-none" sz="2400" dirty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тачка полунеутрализације</a:t>
            </a:r>
            <a:r>
              <a:rPr lang="sl-SI" sz="2400" dirty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:</a:t>
            </a:r>
            <a:endParaRPr lang="en-US" sz="2800" dirty="0">
              <a:solidFill>
                <a:srgbClr val="C0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914400" y="4259560"/>
            <a:ext cx="157286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l-SI" sz="2400" dirty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pOH =</a:t>
            </a:r>
            <a:r>
              <a:rPr lang="en-US" sz="2400" dirty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4,73</a:t>
            </a:r>
            <a:endParaRPr lang="en-US" sz="2400" dirty="0"/>
          </a:p>
        </p:txBody>
      </p:sp>
      <p:sp>
        <p:nvSpPr>
          <p:cNvPr id="9" name="Rectangle 8"/>
          <p:cNvSpPr/>
          <p:nvPr/>
        </p:nvSpPr>
        <p:spPr>
          <a:xfrm>
            <a:off x="914400" y="2052289"/>
            <a:ext cx="177644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[</a:t>
            </a:r>
            <a:r>
              <a:rPr lang="x-none" dirty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H</a:t>
            </a:r>
            <a:r>
              <a:rPr lang="en-US" baseline="-25000" dirty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] =</a:t>
            </a:r>
            <a:r>
              <a:rPr lang="x-none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[</a:t>
            </a:r>
            <a:r>
              <a:rPr lang="x-none" dirty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H</a:t>
            </a:r>
            <a:r>
              <a:rPr lang="x-none" baseline="-25000" dirty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x-none" dirty="0">
                <a:latin typeface="Times New Roman" pitchFamily="18" charset="0"/>
                <a:cs typeface="Times New Roman" pitchFamily="18" charset="0"/>
              </a:rPr>
              <a:t>l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]</a:t>
            </a:r>
          </a:p>
        </p:txBody>
      </p:sp>
      <p:sp>
        <p:nvSpPr>
          <p:cNvPr id="10" name="Rectangle 9"/>
          <p:cNvSpPr/>
          <p:nvPr/>
        </p:nvSpPr>
        <p:spPr>
          <a:xfrm>
            <a:off x="914400" y="4876800"/>
            <a:ext cx="142699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l-SI" sz="2400" dirty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pH = 9</a:t>
            </a:r>
            <a:r>
              <a:rPr lang="en-US" sz="2400" dirty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</a:t>
            </a:r>
            <a:r>
              <a:rPr lang="x-none" sz="2400" dirty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27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8"/>
          <p:cNvSpPr>
            <a:spLocks noChangeArrowheads="1"/>
          </p:cNvSpPr>
          <p:nvPr/>
        </p:nvSpPr>
        <p:spPr bwMode="auto">
          <a:xfrm>
            <a:off x="182880" y="1280160"/>
            <a:ext cx="8808720" cy="11387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just"/>
            <a:r>
              <a:rPr lang="sl-SI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pH </a:t>
            </a:r>
            <a:r>
              <a:rPr lang="x-none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 тачки еквиваленције (додато 100</a:t>
            </a:r>
            <a:r>
              <a:rPr lang="en-US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,00 </a:t>
            </a:r>
            <a:r>
              <a:rPr lang="sl-SI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m</a:t>
            </a:r>
            <a:r>
              <a:rPr lang="en-US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L</a:t>
            </a:r>
            <a:r>
              <a:rPr lang="sl-SI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HCl</a:t>
            </a:r>
            <a:r>
              <a:rPr lang="x-none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):</a:t>
            </a:r>
            <a:endParaRPr lang="sr-Cyrl-RS" sz="24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(Ц</a:t>
            </a:r>
            <a:r>
              <a:rPr lang="x-none" sz="2200" dirty="0">
                <a:latin typeface="Times New Roman" pitchFamily="18" charset="0"/>
                <a:cs typeface="Times New Roman" pitchFamily="18" charset="0"/>
              </a:rPr>
              <a:t>елокупна количина N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H</a:t>
            </a:r>
            <a:r>
              <a:rPr lang="en-US" sz="2200" baseline="-25000" dirty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x-none" sz="2200" dirty="0">
                <a:latin typeface="Times New Roman" pitchFamily="18" charset="0"/>
                <a:cs typeface="Times New Roman" pitchFamily="18" charset="0"/>
              </a:rPr>
              <a:t>је иститрована и раствор садржи со N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H</a:t>
            </a:r>
            <a:r>
              <a:rPr lang="x-none" sz="2200" baseline="-25000" dirty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x-none" sz="2200" dirty="0">
                <a:latin typeface="Times New Roman" pitchFamily="18" charset="0"/>
                <a:cs typeface="Times New Roman" pitchFamily="18" charset="0"/>
              </a:rPr>
              <a:t>l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x-none" sz="2200" dirty="0">
                <a:latin typeface="Times New Roman" pitchFamily="18" charset="0"/>
                <a:cs typeface="Times New Roman" pitchFamily="18" charset="0"/>
              </a:rPr>
              <a:t>која хидролизује кисело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.)</a:t>
            </a:r>
            <a:endParaRPr lang="en-US" sz="22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2615704480"/>
              </p:ext>
            </p:extLst>
          </p:nvPr>
        </p:nvGraphicFramePr>
        <p:xfrm>
          <a:off x="365760" y="2926080"/>
          <a:ext cx="7258050" cy="1822450"/>
        </p:xfrm>
        <a:graphic>
          <a:graphicData uri="http://schemas.openxmlformats.org/presentationml/2006/ole">
            <p:oleObj spid="_x0000_s106515" name="Equation" r:id="rId3" imgW="89916000" imgH="22555200" progId="Equation.3">
              <p:embed/>
            </p:oleObj>
          </a:graphicData>
        </a:graphic>
      </p:graphicFrame>
      <p:sp>
        <p:nvSpPr>
          <p:cNvPr id="5" name="Rectangle 21"/>
          <p:cNvSpPr>
            <a:spLocks noChangeArrowheads="1"/>
          </p:cNvSpPr>
          <p:nvPr/>
        </p:nvSpPr>
        <p:spPr bwMode="auto">
          <a:xfrm>
            <a:off x="914400" y="4846320"/>
            <a:ext cx="142699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sl-SI" sz="2400" dirty="0">
                <a:latin typeface="Times New Roman" pitchFamily="18" charset="0"/>
                <a:cs typeface="Times New Roman" pitchFamily="18" charset="0"/>
              </a:rPr>
              <a:t>pH = </a:t>
            </a:r>
            <a:r>
              <a:rPr lang="x-none" sz="2400" dirty="0">
                <a:latin typeface="Times New Roman" pitchFamily="18" charset="0"/>
                <a:cs typeface="Times New Roman" pitchFamily="18" charset="0"/>
              </a:rPr>
              <a:t>5,28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905000" y="1066800"/>
            <a:ext cx="5867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x-none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Киселинско-базни индикатори</a:t>
            </a:r>
            <a:endParaRPr lang="en-US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82880" y="1981200"/>
            <a:ext cx="8610600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K</a:t>
            </a:r>
            <a:r>
              <a:rPr lang="x-none" sz="2200" dirty="0">
                <a:latin typeface="Times New Roman" pitchFamily="18" charset="0"/>
                <a:cs typeface="Times New Roman" pitchFamily="18" charset="0"/>
              </a:rPr>
              <a:t>иселинско базни индикатори су  интензивно обојене с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лабе органске киселине или слабе органске базе које мењају боју у зависности од </a:t>
            </a:r>
            <a:r>
              <a:rPr lang="sr-Latn-CS" sz="2400" dirty="0">
                <a:latin typeface="Times New Roman" pitchFamily="18" charset="0"/>
                <a:cs typeface="Times New Roman" pitchFamily="18" charset="0"/>
              </a:rPr>
              <a:t>pH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 вредности раствора.</a:t>
            </a:r>
            <a:endParaRPr lang="en-US" sz="2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590800" y="3429000"/>
            <a:ext cx="35814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HIn</a:t>
            </a:r>
            <a:r>
              <a:rPr lang="en-US" sz="2800" b="1" baseline="0" dirty="0">
                <a:solidFill>
                  <a:srgbClr val="002060"/>
                </a:solidFill>
                <a:latin typeface="Comic Sans MS"/>
              </a:rPr>
              <a:t> </a:t>
            </a:r>
            <a:r>
              <a:rPr lang="en-US" sz="2800" b="1" baseline="0" dirty="0">
                <a:solidFill>
                  <a:srgbClr val="002060"/>
                </a:solidFill>
                <a:latin typeface="Wingdings 3"/>
              </a:rPr>
              <a:t> </a:t>
            </a:r>
            <a:r>
              <a:rPr lang="en-US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en-US" sz="2800" b="1" baseline="30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en-US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US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+ </a:t>
            </a:r>
            <a:r>
              <a:rPr lang="sr-Cyrl-RS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en-US" sz="28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</a:t>
            </a:r>
            <a:r>
              <a:rPr lang="en-US" sz="2800" b="1" baseline="300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endParaRPr lang="en-US" sz="2800" baseline="300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286000" y="3940314"/>
            <a:ext cx="4572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x-none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кисели облик              </a:t>
            </a:r>
            <a:r>
              <a:rPr lang="x-none" sz="2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базни облик</a:t>
            </a:r>
          </a:p>
          <a:p>
            <a:r>
              <a:rPr lang="x-none" sz="2000" b="1" dirty="0"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x-none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боја 1                          </a:t>
            </a:r>
            <a:r>
              <a:rPr lang="x-none" sz="2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боја 2</a:t>
            </a:r>
            <a:endParaRPr lang="en-US" sz="2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xmlns=""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0B862DE5-CB32-4293-99DE-5646BCE24E92}"/>
                  </a:ext>
                </a:extLst>
              </p:cNvPr>
              <p:cNvSpPr txBox="1"/>
              <p:nvPr/>
            </p:nvSpPr>
            <p:spPr>
              <a:xfrm>
                <a:off x="914400" y="4957889"/>
                <a:ext cx="1824025" cy="65197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sr-Cyrl-RS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000" b="0" i="0" smtClean="0">
                              <a:latin typeface="Cambria Math" panose="02040503050406030204" pitchFamily="18" charset="0"/>
                            </a:rPr>
                            <m:t>K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2000" b="0" i="0" smtClean="0">
                              <a:latin typeface="Cambria Math" panose="02040503050406030204" pitchFamily="18" charset="0"/>
                            </a:rPr>
                            <m:t>i</m:t>
                          </m:r>
                        </m:sub>
                      </m:sSub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=  </m:t>
                      </m:r>
                      <m:f>
                        <m:f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d>
                            <m:dPr>
                              <m:begChr m:val="["/>
                              <m:endChr m:val="]"/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sz="2000" i="0">
                                      <a:latin typeface="Cambria Math" panose="02040503050406030204" pitchFamily="18" charset="0"/>
                                    </a:rPr>
                                    <m:t>H</m:t>
                                  </m:r>
                                </m:e>
                                <m:sup>
                                  <m:r>
                                    <a:rPr lang="en-US" sz="2000" b="0" i="0" smtClean="0">
                                      <a:latin typeface="Cambria Math" panose="02040503050406030204" pitchFamily="18" charset="0"/>
                                    </a:rPr>
                                    <m:t>+</m:t>
                                  </m:r>
                                </m:sup>
                              </m:sSup>
                            </m:e>
                          </m:d>
                          <m:d>
                            <m:dPr>
                              <m:begChr m:val="["/>
                              <m:endChr m:val="]"/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sz="2000" b="0" i="0" smtClean="0">
                                      <a:latin typeface="Cambria Math" panose="02040503050406030204" pitchFamily="18" charset="0"/>
                                    </a:rPr>
                                    <m:t>In</m:t>
                                  </m:r>
                                </m:e>
                                <m:sup>
                                  <m:r>
                                    <a:rPr lang="en-US" sz="2000" b="0" i="0" smtClean="0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</m:sup>
                              </m:sSup>
                            </m:e>
                          </m:d>
                        </m:num>
                        <m:den>
                          <m:d>
                            <m:dPr>
                              <m:begChr m:val="["/>
                              <m:endChr m:val="]"/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m:rPr>
                                  <m:sty m:val="p"/>
                                </m:rPr>
                                <a:rPr lang="en-US" sz="2000" b="0" i="0" smtClean="0">
                                  <a:latin typeface="Cambria Math" panose="02040503050406030204" pitchFamily="18" charset="0"/>
                                </a:rPr>
                                <m:t>HIn</m:t>
                              </m:r>
                            </m:e>
                          </m:d>
                        </m:den>
                      </m:f>
                    </m:oMath>
                  </m:oMathPara>
                </a14:m>
                <a:endParaRPr lang="en-US" sz="2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xmlns="" xmlns:a14="http://schemas.microsoft.com/office/drawing/2010/main" id="{0B862DE5-CB32-4293-99DE-5646BCE24E9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14400" y="4957889"/>
                <a:ext cx="1824025" cy="651973"/>
              </a:xfrm>
              <a:prstGeom prst="rect">
                <a:avLst/>
              </a:prstGeom>
              <a:blipFill>
                <a:blip r:embed="rId2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xmlns="" Requires="a14"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21BDCA7F-7F27-46E2-ABBD-9DB5182F3BDF}"/>
                  </a:ext>
                </a:extLst>
              </p:cNvPr>
              <p:cNvSpPr/>
              <p:nvPr/>
            </p:nvSpPr>
            <p:spPr>
              <a:xfrm>
                <a:off x="3200400" y="5099209"/>
                <a:ext cx="4376967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sr-Cyrl-R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</a:rPr>
                          <m:t>K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</a:rPr>
                          <m:t>i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/>
                  <a:t>- </a:t>
                </a:r>
                <a:r>
                  <a:rPr lang="sr-Cyrl-RS" dirty="0"/>
                  <a:t>константа дисоцијације индикатора</a:t>
                </a:r>
                <a:endParaRPr lang="en-US" dirty="0"/>
              </a:p>
            </p:txBody>
          </p:sp>
        </mc:Choice>
        <mc:Fallback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xmlns="" xmlns:a14="http://schemas.microsoft.com/office/drawing/2010/main" id="{21BDCA7F-7F27-46E2-ABBD-9DB5182F3BD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00400" y="5099209"/>
                <a:ext cx="4376967" cy="369332"/>
              </a:xfrm>
              <a:prstGeom prst="rect">
                <a:avLst/>
              </a:prstGeom>
              <a:blipFill>
                <a:blip r:embed="rId3" cstate="print"/>
                <a:stretch>
                  <a:fillRect t="-8197" r="-557" b="-245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8"/>
          <p:cNvSpPr>
            <a:spLocks noChangeArrowheads="1"/>
          </p:cNvSpPr>
          <p:nvPr/>
        </p:nvSpPr>
        <p:spPr bwMode="auto">
          <a:xfrm>
            <a:off x="182880" y="1219200"/>
            <a:ext cx="8915400" cy="15081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just"/>
            <a:r>
              <a:rPr lang="sl-SI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pH </a:t>
            </a:r>
            <a:r>
              <a:rPr lang="x-none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после тачке еквиваленције (вишак </a:t>
            </a:r>
            <a:r>
              <a:rPr lang="sl-SI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H</a:t>
            </a:r>
            <a:r>
              <a:rPr lang="x-none" sz="2400" baseline="30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+</a:t>
            </a:r>
            <a:r>
              <a:rPr lang="sl-SI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x-none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јона у раствору након додатка 100</a:t>
            </a:r>
            <a:r>
              <a:rPr lang="en-US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x-none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0</a:t>
            </a:r>
            <a:r>
              <a:rPr lang="sl-SI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ml  </a:t>
            </a:r>
            <a:r>
              <a:rPr lang="en-US" sz="2400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HCl</a:t>
            </a:r>
            <a:r>
              <a:rPr lang="x-none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– 0,1% након тачке еквиваленције)</a:t>
            </a:r>
            <a:r>
              <a:rPr lang="sl-SI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endParaRPr lang="sr-Cyrl-RS" sz="24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(Р</a:t>
            </a:r>
            <a:r>
              <a:rPr lang="x-none" sz="2200" dirty="0">
                <a:latin typeface="Times New Roman" pitchFamily="18" charset="0"/>
                <a:cs typeface="Times New Roman" pitchFamily="18" charset="0"/>
              </a:rPr>
              <a:t>аствор садржи со N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H</a:t>
            </a:r>
            <a:r>
              <a:rPr lang="x-none" sz="2200" baseline="-25000" dirty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x-none" sz="2200" dirty="0">
                <a:latin typeface="Times New Roman" pitchFamily="18" charset="0"/>
                <a:cs typeface="Times New Roman" pitchFamily="18" charset="0"/>
              </a:rPr>
              <a:t>l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x-none" sz="2200" dirty="0">
                <a:latin typeface="Times New Roman" pitchFamily="18" charset="0"/>
                <a:cs typeface="Times New Roman" pitchFamily="18" charset="0"/>
              </a:rPr>
              <a:t>и вишак јаке киселине (занемарују се 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H</a:t>
            </a:r>
            <a:r>
              <a:rPr lang="x-none" sz="2200" baseline="30000" dirty="0">
                <a:latin typeface="Times New Roman" pitchFamily="18" charset="0"/>
                <a:cs typeface="Times New Roman" pitchFamily="18" charset="0"/>
              </a:rPr>
              <a:t>+</a:t>
            </a:r>
            <a:r>
              <a:rPr lang="x-none" sz="2200" dirty="0">
                <a:latin typeface="Times New Roman" pitchFamily="18" charset="0"/>
                <a:cs typeface="Times New Roman" pitchFamily="18" charset="0"/>
              </a:rPr>
              <a:t> јони који потичу од хидролизе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x-none" sz="2200" dirty="0">
                <a:latin typeface="Times New Roman" pitchFamily="18" charset="0"/>
                <a:cs typeface="Times New Roman" pitchFamily="18" charset="0"/>
              </a:rPr>
              <a:t>)</a:t>
            </a:r>
            <a:endParaRPr lang="en-US" sz="22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Object 1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2821444585"/>
              </p:ext>
            </p:extLst>
          </p:nvPr>
        </p:nvGraphicFramePr>
        <p:xfrm>
          <a:off x="365760" y="3017520"/>
          <a:ext cx="7366000" cy="1495425"/>
        </p:xfrm>
        <a:graphic>
          <a:graphicData uri="http://schemas.openxmlformats.org/presentationml/2006/ole">
            <p:oleObj spid="_x0000_s105492" name="Equation" r:id="rId3" imgW="88392000" imgH="19507200" progId="Equation.3">
              <p:embed/>
            </p:oleObj>
          </a:graphicData>
        </a:graphic>
      </p:graphicFrame>
      <p:sp>
        <p:nvSpPr>
          <p:cNvPr id="5" name="Rectangle 21"/>
          <p:cNvSpPr>
            <a:spLocks noChangeArrowheads="1"/>
          </p:cNvSpPr>
          <p:nvPr/>
        </p:nvSpPr>
        <p:spPr bwMode="auto">
          <a:xfrm>
            <a:off x="914400" y="4754880"/>
            <a:ext cx="142699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sl-SI" sz="2400" dirty="0">
                <a:latin typeface="Times New Roman" pitchFamily="18" charset="0"/>
                <a:cs typeface="Times New Roman" pitchFamily="18" charset="0"/>
              </a:rPr>
              <a:t>pH = </a:t>
            </a:r>
            <a:r>
              <a:rPr lang="x-none" sz="2400" dirty="0">
                <a:latin typeface="Times New Roman" pitchFamily="18" charset="0"/>
                <a:cs typeface="Times New Roman" pitchFamily="18" charset="0"/>
              </a:rPr>
              <a:t>4,30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8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14550" y="2276475"/>
            <a:ext cx="4667250" cy="320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182880" y="5646241"/>
            <a:ext cx="8734425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ТЕ у киселој средини </a:t>
            </a:r>
            <a:r>
              <a:rPr lang="ru-RU" sz="2200" dirty="0">
                <a:latin typeface="Times New Roman" pitchFamily="18" charset="0"/>
                <a:cs typeface="Times New Roman" pitchFamily="18" charset="0"/>
                <a:sym typeface="Wingdings 3" panose="05040102010807070707" pitchFamily="18" charset="2"/>
              </a:rPr>
              <a:t>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индикатор – </a:t>
            </a:r>
            <a:r>
              <a:rPr lang="x-none" sz="2200" dirty="0">
                <a:latin typeface="Times New Roman" pitchFamily="18" charset="0"/>
                <a:cs typeface="Times New Roman" pitchFamily="18" charset="0"/>
              </a:rPr>
              <a:t>метил-оранж или метил-црвено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2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182880" y="1211759"/>
            <a:ext cx="853440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Титрациона крива 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100 mL NH</a:t>
            </a:r>
            <a:r>
              <a:rPr lang="en-US" sz="2200" baseline="-25000" dirty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0,100 mol/L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стандардним </a:t>
            </a:r>
            <a:r>
              <a:rPr lang="x-none" sz="2200" dirty="0">
                <a:latin typeface="Times New Roman" pitchFamily="18" charset="0"/>
                <a:cs typeface="Times New Roman" pitchFamily="18" charset="0"/>
              </a:rPr>
              <a:t>раствором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2200" dirty="0" err="1">
                <a:latin typeface="Times New Roman" pitchFamily="18" charset="0"/>
                <a:cs typeface="Times New Roman" pitchFamily="18" charset="0"/>
              </a:rPr>
              <a:t>HCl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0,100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0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 mol/L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 :</a:t>
            </a:r>
            <a:r>
              <a:rPr lang="x-none" sz="2200" dirty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4600" y="1614714"/>
            <a:ext cx="3581400" cy="34906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182880" y="5029706"/>
            <a:ext cx="8839200" cy="15234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600"/>
              </a:spcAft>
              <a:buFont typeface="Arial" pitchFamily="34" charset="0"/>
              <a:buChar char="•"/>
            </a:pPr>
            <a:r>
              <a:rPr lang="x-none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200" dirty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x-none" sz="2200" dirty="0">
                <a:latin typeface="Times New Roman" pitchFamily="18" charset="0"/>
                <a:cs typeface="Times New Roman" pitchFamily="18" charset="0"/>
              </a:rPr>
              <a:t>мањењем јачине базе скок 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pH</a:t>
            </a:r>
            <a:r>
              <a:rPr lang="x-none" sz="2200" dirty="0">
                <a:latin typeface="Times New Roman" pitchFamily="18" charset="0"/>
                <a:cs typeface="Times New Roman" pitchFamily="18" charset="0"/>
              </a:rPr>
              <a:t> на титрационој кривој постаје мањи –</a:t>
            </a:r>
            <a:br>
              <a:rPr lang="x-none" sz="2200" dirty="0">
                <a:latin typeface="Times New Roman" pitchFamily="18" charset="0"/>
                <a:cs typeface="Times New Roman" pitchFamily="18" charset="0"/>
              </a:rPr>
            </a:br>
            <a:r>
              <a:rPr lang="x-none" sz="2200" dirty="0">
                <a:latin typeface="Times New Roman" pitchFamily="18" charset="0"/>
                <a:cs typeface="Times New Roman" pitchFamily="18" charset="0"/>
              </a:rPr>
              <a:t>  последица све непотпуније реакције неутрализације </a:t>
            </a:r>
            <a:r>
              <a:rPr lang="sr-Cyrl-CS" sz="2200" dirty="0">
                <a:latin typeface="Times New Roman" pitchFamily="18" charset="0"/>
                <a:cs typeface="Times New Roman" pitchFamily="18" charset="0"/>
              </a:rPr>
              <a:t>.</a:t>
            </a:r>
            <a:endParaRPr lang="x-none" sz="22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spcAft>
                <a:spcPts val="600"/>
              </a:spcAft>
              <a:buFont typeface="Arial" pitchFamily="34" charset="0"/>
              <a:buChar char="•"/>
            </a:pPr>
            <a:r>
              <a:rPr lang="x-none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200" dirty="0">
                <a:latin typeface="Times New Roman" pitchFamily="18" charset="0"/>
                <a:cs typeface="Times New Roman" pitchFamily="18" charset="0"/>
              </a:rPr>
              <a:t>Б</a:t>
            </a:r>
            <a:r>
              <a:rPr lang="x-none" sz="2200" dirty="0">
                <a:latin typeface="Times New Roman" pitchFamily="18" charset="0"/>
                <a:cs typeface="Times New Roman" pitchFamily="18" charset="0"/>
              </a:rPr>
              <a:t>азе код којих је </a:t>
            </a:r>
            <a:r>
              <a:rPr lang="en-US" sz="2200" b="1" dirty="0">
                <a:latin typeface="Times New Roman" pitchFamily="18" charset="0"/>
                <a:cs typeface="Times New Roman" pitchFamily="18" charset="0"/>
              </a:rPr>
              <a:t>K</a:t>
            </a:r>
            <a:r>
              <a:rPr lang="en-US" sz="2200" b="1" baseline="-25000" dirty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US" sz="2200" b="1" dirty="0">
                <a:latin typeface="Times New Roman" pitchFamily="18" charset="0"/>
                <a:cs typeface="Times New Roman" pitchFamily="18" charset="0"/>
              </a:rPr>
              <a:t>· </a:t>
            </a:r>
            <a:r>
              <a:rPr lang="en-US" sz="2200" b="1" dirty="0" err="1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sz="2200" b="1" baseline="-25000" dirty="0" err="1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US" sz="2200" b="1" dirty="0">
                <a:latin typeface="Times New Roman" pitchFamily="18" charset="0"/>
                <a:cs typeface="Times New Roman" pitchFamily="18" charset="0"/>
              </a:rPr>
              <a:t> ≤ 10</a:t>
            </a:r>
            <a:r>
              <a:rPr lang="en-US" sz="2200" b="1" baseline="30000" dirty="0">
                <a:latin typeface="Times New Roman" pitchFamily="18" charset="0"/>
                <a:cs typeface="Times New Roman" pitchFamily="18" charset="0"/>
              </a:rPr>
              <a:t>-8</a:t>
            </a:r>
            <a:r>
              <a:rPr lang="en-US" sz="22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x-none" sz="2200" dirty="0">
                <a:latin typeface="Times New Roman" pitchFamily="18" charset="0"/>
                <a:cs typeface="Times New Roman" pitchFamily="18" charset="0"/>
              </a:rPr>
              <a:t>се не могу титровати у воденим </a:t>
            </a:r>
            <a:br>
              <a:rPr lang="x-none" sz="2200" dirty="0">
                <a:latin typeface="Times New Roman" pitchFamily="18" charset="0"/>
                <a:cs typeface="Times New Roman" pitchFamily="18" charset="0"/>
              </a:rPr>
            </a:br>
            <a:r>
              <a:rPr lang="x-none" sz="2200" dirty="0">
                <a:latin typeface="Times New Roman" pitchFamily="18" charset="0"/>
                <a:cs typeface="Times New Roman" pitchFamily="18" charset="0"/>
              </a:rPr>
              <a:t>  растворима</a:t>
            </a:r>
            <a:r>
              <a:rPr lang="sr-Cyrl-CS" sz="2200" dirty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2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236184" y="990600"/>
            <a:ext cx="500201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x-none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Утицај јачине титроване базе</a:t>
            </a:r>
            <a:endParaRPr lang="en-US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52400" y="1676400"/>
            <a:ext cx="876300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1200"/>
              </a:spcAft>
            </a:pPr>
            <a:r>
              <a:rPr lang="x-none" sz="2400" dirty="0">
                <a:latin typeface="Times New Roman" pitchFamily="18" charset="0"/>
                <a:cs typeface="Times New Roman" pitchFamily="18" charset="0"/>
              </a:rPr>
              <a:t>Избор индикатора:</a:t>
            </a:r>
          </a:p>
          <a:p>
            <a:pPr algn="just">
              <a:spcAft>
                <a:spcPts val="600"/>
              </a:spcAft>
              <a:buFont typeface="Arial" pitchFamily="34" charset="0"/>
              <a:buChar char="•"/>
            </a:pPr>
            <a:r>
              <a:rPr lang="x-none" sz="2400" dirty="0">
                <a:latin typeface="Times New Roman" pitchFamily="18" charset="0"/>
                <a:cs typeface="Times New Roman" pitchFamily="18" charset="0"/>
              </a:rPr>
              <a:t> због мањег скока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pH</a:t>
            </a:r>
            <a:r>
              <a:rPr lang="x-none" sz="2400" dirty="0">
                <a:latin typeface="Times New Roman" pitchFamily="18" charset="0"/>
                <a:cs typeface="Times New Roman" pitchFamily="18" charset="0"/>
              </a:rPr>
              <a:t> у ЗТТ ограничен је избор индикатора</a:t>
            </a:r>
            <a:r>
              <a:rPr lang="sr-Cyrl-CS" sz="2400" dirty="0">
                <a:latin typeface="Times New Roman" pitchFamily="18" charset="0"/>
                <a:cs typeface="Times New Roman" pitchFamily="18" charset="0"/>
              </a:rPr>
              <a:t>,</a:t>
            </a:r>
            <a:endParaRPr lang="x-none" sz="24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spcAft>
                <a:spcPts val="600"/>
              </a:spcAft>
              <a:buFont typeface="Arial" pitchFamily="34" charset="0"/>
              <a:buChar char="•"/>
            </a:pPr>
            <a:r>
              <a:rPr lang="x-none" sz="2400" dirty="0">
                <a:latin typeface="Times New Roman" pitchFamily="18" charset="0"/>
                <a:cs typeface="Times New Roman" pitchFamily="18" charset="0"/>
              </a:rPr>
              <a:t> одговарају индикатори са прелазом у киселој средини</a:t>
            </a:r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;</a:t>
            </a:r>
            <a:r>
              <a:rPr lang="x-none" sz="2400" dirty="0">
                <a:latin typeface="Times New Roman" pitchFamily="18" charset="0"/>
                <a:cs typeface="Times New Roman" pitchFamily="18" charset="0"/>
              </a:rPr>
              <a:t> што </a:t>
            </a:r>
            <a:br>
              <a:rPr lang="x-none" sz="2400" dirty="0">
                <a:latin typeface="Times New Roman" pitchFamily="18" charset="0"/>
                <a:cs typeface="Times New Roman" pitchFamily="18" charset="0"/>
              </a:rPr>
            </a:br>
            <a:r>
              <a:rPr lang="x-none" sz="2400" dirty="0">
                <a:latin typeface="Times New Roman" pitchFamily="18" charset="0"/>
                <a:cs typeface="Times New Roman" pitchFamily="18" charset="0"/>
              </a:rPr>
              <a:t>  ближе ЗТТ</a:t>
            </a:r>
            <a:r>
              <a:rPr lang="sr-Cyrl-CS" sz="2400" dirty="0">
                <a:latin typeface="Times New Roman" pitchFamily="18" charset="0"/>
                <a:cs typeface="Times New Roman" pitchFamily="18" charset="0"/>
              </a:rPr>
              <a:t>,</a:t>
            </a:r>
            <a:endParaRPr lang="x-none" sz="24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spcAft>
                <a:spcPts val="600"/>
              </a:spcAft>
              <a:buFont typeface="Arial" pitchFamily="34" charset="0"/>
              <a:buChar char="•"/>
            </a:pPr>
            <a:r>
              <a:rPr lang="x-none" sz="2400" dirty="0">
                <a:latin typeface="Times New Roman" pitchFamily="18" charset="0"/>
                <a:cs typeface="Times New Roman" pitchFamily="18" charset="0"/>
              </a:rPr>
              <a:t> избор индикатора је критичнији што је титрована база слабија</a:t>
            </a:r>
            <a:r>
              <a:rPr lang="sr-Cyrl-CS" sz="2400" dirty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82880" y="1737360"/>
            <a:ext cx="8610600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sr-Cyrl-CS" sz="2200" dirty="0"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x-none" sz="2200" dirty="0">
                <a:latin typeface="Times New Roman" pitchFamily="18" charset="0"/>
                <a:cs typeface="Times New Roman" pitchFamily="18" charset="0"/>
              </a:rPr>
              <a:t>итрационе криве 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полипротичних киселина </a:t>
            </a:r>
            <a:r>
              <a:rPr lang="x-none" sz="2200" dirty="0">
                <a:latin typeface="Times New Roman" pitchFamily="18" charset="0"/>
                <a:cs typeface="Times New Roman" pitchFamily="18" charset="0"/>
              </a:rPr>
              <a:t>показују више еквивалентних тачака, уколико се сукцесивне константе дисоцијације међусобно довољно разликују</a:t>
            </a:r>
            <a:r>
              <a:rPr lang="sr-Cyrl-CS" sz="2200" dirty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2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286000" y="3150513"/>
            <a:ext cx="1870256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x-none" sz="2200" dirty="0">
                <a:latin typeface="Times New Roman" pitchFamily="18" charset="0"/>
                <a:cs typeface="Times New Roman" pitchFamily="18" charset="0"/>
              </a:rPr>
              <a:t>за тачност 1%</a:t>
            </a:r>
            <a:endParaRPr lang="en-US" sz="2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6629400" y="3124200"/>
            <a:ext cx="2081852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x-none" sz="2200" dirty="0">
                <a:latin typeface="Times New Roman" pitchFamily="18" charset="0"/>
                <a:cs typeface="Times New Roman" pitchFamily="18" charset="0"/>
              </a:rPr>
              <a:t>за тачност 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0,</a:t>
            </a:r>
            <a:r>
              <a:rPr lang="x-none" sz="2200" dirty="0">
                <a:latin typeface="Times New Roman" pitchFamily="18" charset="0"/>
                <a:cs typeface="Times New Roman" pitchFamily="18" charset="0"/>
              </a:rPr>
              <a:t>1%</a:t>
            </a:r>
            <a:endParaRPr lang="en-US" sz="2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371600" y="990600"/>
            <a:ext cx="71628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x-none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Титрације полипротичних киселина</a:t>
            </a:r>
          </a:p>
        </p:txBody>
      </p:sp>
      <p:sp>
        <p:nvSpPr>
          <p:cNvPr id="10" name="Rectangle 9"/>
          <p:cNvSpPr/>
          <p:nvPr/>
        </p:nvSpPr>
        <p:spPr>
          <a:xfrm>
            <a:off x="182880" y="4191000"/>
            <a:ext cx="286302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- малеинска киселина:</a:t>
            </a:r>
          </a:p>
        </p:txBody>
      </p:sp>
      <p:sp>
        <p:nvSpPr>
          <p:cNvPr id="11" name="Rectangle 10"/>
          <p:cNvSpPr/>
          <p:nvPr/>
        </p:nvSpPr>
        <p:spPr>
          <a:xfrm>
            <a:off x="4876800" y="4038600"/>
            <a:ext cx="35052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Могу да се користе обе ЗТТ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мада је друга ЗТТ израженија.</a:t>
            </a:r>
          </a:p>
        </p:txBody>
      </p:sp>
      <p:graphicFrame>
        <p:nvGraphicFramePr>
          <p:cNvPr id="121859" name="Object 3"/>
          <p:cNvGraphicFramePr>
            <a:graphicFrameLocks noChangeAspect="1"/>
          </p:cNvGraphicFramePr>
          <p:nvPr/>
        </p:nvGraphicFramePr>
        <p:xfrm>
          <a:off x="3128963" y="3989388"/>
          <a:ext cx="1452562" cy="914400"/>
        </p:xfrm>
        <a:graphic>
          <a:graphicData uri="http://schemas.openxmlformats.org/presentationml/2006/ole">
            <p:oleObj spid="_x0000_s121949" name="Equation" r:id="rId3" imgW="16459200" imgH="10363200" progId="Equation.DSMT4">
              <p:embed/>
            </p:oleObj>
          </a:graphicData>
        </a:graphic>
      </p:graphicFrame>
      <p:sp>
        <p:nvSpPr>
          <p:cNvPr id="13" name="Rectangle 12"/>
          <p:cNvSpPr/>
          <p:nvPr/>
        </p:nvSpPr>
        <p:spPr>
          <a:xfrm>
            <a:off x="182880" y="5105400"/>
            <a:ext cx="2553071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- оксална киселина:</a:t>
            </a:r>
          </a:p>
        </p:txBody>
      </p:sp>
      <p:graphicFrame>
        <p:nvGraphicFramePr>
          <p:cNvPr id="121860" name="Object 4"/>
          <p:cNvGraphicFramePr>
            <a:graphicFrameLocks noChangeAspect="1"/>
          </p:cNvGraphicFramePr>
          <p:nvPr/>
        </p:nvGraphicFramePr>
        <p:xfrm>
          <a:off x="2895600" y="5975387"/>
          <a:ext cx="1875597" cy="501613"/>
        </p:xfrm>
        <a:graphic>
          <a:graphicData uri="http://schemas.openxmlformats.org/presentationml/2006/ole">
            <p:oleObj spid="_x0000_s121950" name="Equation" r:id="rId4" imgW="21640800" imgH="5791200" progId="Equation.DSMT4">
              <p:embed/>
            </p:oleObj>
          </a:graphicData>
        </a:graphic>
      </p:graphicFrame>
      <p:sp>
        <p:nvSpPr>
          <p:cNvPr id="15" name="Rectangle 14"/>
          <p:cNvSpPr/>
          <p:nvPr/>
        </p:nvSpPr>
        <p:spPr>
          <a:xfrm>
            <a:off x="4936969" y="5029200"/>
            <a:ext cx="319555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Увек се одређује друга ЗТТ.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182880" y="6019800"/>
            <a:ext cx="2753511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- сумпорна киселина:</a:t>
            </a:r>
          </a:p>
        </p:txBody>
      </p:sp>
      <p:sp>
        <p:nvSpPr>
          <p:cNvPr id="17" name="Rectangle 16"/>
          <p:cNvSpPr/>
          <p:nvPr/>
        </p:nvSpPr>
        <p:spPr>
          <a:xfrm>
            <a:off x="4876800" y="5791200"/>
            <a:ext cx="42672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HSO</a:t>
            </a:r>
            <a:r>
              <a:rPr lang="en-US" sz="2000" baseline="-25000" dirty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en-US" sz="2000" baseline="40000" dirty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облик је толико дисосован да </a:t>
            </a:r>
          </a:p>
          <a:p>
            <a:pPr algn="just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се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H</a:t>
            </a:r>
            <a:r>
              <a:rPr lang="sr-Cyrl-RS" sz="2000" baseline="-25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SO</a:t>
            </a:r>
            <a:r>
              <a:rPr lang="en-US" sz="2000" baseline="-25000" dirty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титрује као јака киселина, </a:t>
            </a:r>
          </a:p>
          <a:p>
            <a:pPr algn="just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једна ЗТТ.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21861" name="Object 5"/>
          <p:cNvGraphicFramePr>
            <a:graphicFrameLocks noChangeAspect="1"/>
          </p:cNvGraphicFramePr>
          <p:nvPr/>
        </p:nvGraphicFramePr>
        <p:xfrm>
          <a:off x="3100387" y="4953000"/>
          <a:ext cx="1319213" cy="914400"/>
        </p:xfrm>
        <a:graphic>
          <a:graphicData uri="http://schemas.openxmlformats.org/presentationml/2006/ole">
            <p:oleObj spid="_x0000_s121951" name="Equation" r:id="rId5" imgW="14935200" imgH="10363200" progId="Equation.DSMT4">
              <p:embed/>
            </p:oleObj>
          </a:graphicData>
        </a:graphic>
      </p:graphicFrame>
      <p:graphicFrame>
        <p:nvGraphicFramePr>
          <p:cNvPr id="121862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1523880190"/>
              </p:ext>
            </p:extLst>
          </p:nvPr>
        </p:nvGraphicFramePr>
        <p:xfrm>
          <a:off x="365760" y="2895600"/>
          <a:ext cx="1641475" cy="941388"/>
        </p:xfrm>
        <a:graphic>
          <a:graphicData uri="http://schemas.openxmlformats.org/presentationml/2006/ole">
            <p:oleObj spid="_x0000_s121952" name="Equation" r:id="rId6" imgW="18592800" imgH="10668000" progId="Equation.DSMT4">
              <p:embed/>
            </p:oleObj>
          </a:graphicData>
        </a:graphic>
      </p:graphicFrame>
      <p:graphicFrame>
        <p:nvGraphicFramePr>
          <p:cNvPr id="121863" name="Object 7"/>
          <p:cNvGraphicFramePr>
            <a:graphicFrameLocks noChangeAspect="1"/>
          </p:cNvGraphicFramePr>
          <p:nvPr/>
        </p:nvGraphicFramePr>
        <p:xfrm>
          <a:off x="4724400" y="2895600"/>
          <a:ext cx="1641475" cy="941388"/>
        </p:xfrm>
        <a:graphic>
          <a:graphicData uri="http://schemas.openxmlformats.org/presentationml/2006/ole">
            <p:oleObj spid="_x0000_s121953" name="Equation" r:id="rId7" imgW="18592800" imgH="10668000" progId="Equation.DSMT4">
              <p:embed/>
            </p:oleObj>
          </a:graphicData>
        </a:graphic>
      </p:graphicFrame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04800" y="1027093"/>
            <a:ext cx="83058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Крива титрације полипротичне киселине јаком базом </a:t>
            </a:r>
            <a:endParaRPr lang="en-US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82880" y="2286000"/>
            <a:ext cx="3276600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en-US" sz="2200" b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</a:t>
            </a:r>
            <a:r>
              <a:rPr lang="en-US" sz="2200" b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b="1" dirty="0">
                <a:latin typeface="Wingdings 3"/>
              </a:rPr>
              <a:t> </a:t>
            </a:r>
            <a:r>
              <a:rPr lang="en-US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en-US" sz="2200" b="1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en-US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+ H</a:t>
            </a:r>
            <a:r>
              <a:rPr lang="en-US" sz="2200" b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</a:t>
            </a:r>
            <a:r>
              <a:rPr lang="en-US" sz="2200" b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sz="2200" b="1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n-US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</a:p>
        </p:txBody>
      </p:sp>
      <p:graphicFrame>
        <p:nvGraphicFramePr>
          <p:cNvPr id="119809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2972476361"/>
              </p:ext>
            </p:extLst>
          </p:nvPr>
        </p:nvGraphicFramePr>
        <p:xfrm>
          <a:off x="3474720" y="2057400"/>
          <a:ext cx="3387725" cy="968375"/>
        </p:xfrm>
        <a:graphic>
          <a:graphicData uri="http://schemas.openxmlformats.org/presentationml/2006/ole">
            <p:oleObj spid="_x0000_s119894" name="Equation" r:id="rId3" imgW="38404800" imgH="10972800" progId="Equation.DSMT4">
              <p:embed/>
            </p:oleObj>
          </a:graphicData>
        </a:graphic>
      </p:graphicFrame>
      <p:graphicFrame>
        <p:nvGraphicFramePr>
          <p:cNvPr id="119810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2842024145"/>
              </p:ext>
            </p:extLst>
          </p:nvPr>
        </p:nvGraphicFramePr>
        <p:xfrm>
          <a:off x="3474720" y="3200400"/>
          <a:ext cx="3360738" cy="968375"/>
        </p:xfrm>
        <a:graphic>
          <a:graphicData uri="http://schemas.openxmlformats.org/presentationml/2006/ole">
            <p:oleObj spid="_x0000_s119895" name="Equation" r:id="rId4" imgW="38100000" imgH="10972800" progId="Equation.DSMT4">
              <p:embed/>
            </p:oleObj>
          </a:graphicData>
        </a:graphic>
      </p:graphicFrame>
      <p:graphicFrame>
        <p:nvGraphicFramePr>
          <p:cNvPr id="119811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1427543116"/>
              </p:ext>
            </p:extLst>
          </p:nvPr>
        </p:nvGraphicFramePr>
        <p:xfrm>
          <a:off x="3474720" y="4343400"/>
          <a:ext cx="3198812" cy="968375"/>
        </p:xfrm>
        <a:graphic>
          <a:graphicData uri="http://schemas.openxmlformats.org/presentationml/2006/ole">
            <p:oleObj spid="_x0000_s119896" name="Equation" r:id="rId5" imgW="36271200" imgH="10972800" progId="Equation.DSMT4">
              <p:embed/>
            </p:oleObj>
          </a:graphicData>
        </a:graphic>
      </p:graphicFrame>
      <p:sp>
        <p:nvSpPr>
          <p:cNvPr id="11" name="Rectangle 10"/>
          <p:cNvSpPr/>
          <p:nvPr/>
        </p:nvSpPr>
        <p:spPr>
          <a:xfrm>
            <a:off x="182880" y="4495800"/>
            <a:ext cx="3276600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22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HPO</a:t>
            </a:r>
            <a:r>
              <a:rPr lang="en-US" sz="2200" b="1" baseline="-25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sz="2200" b="1" baseline="30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2-</a:t>
            </a:r>
            <a:r>
              <a:rPr lang="en-US" sz="2200" b="1" dirty="0">
                <a:solidFill>
                  <a:prstClr val="black"/>
                </a:solidFill>
                <a:latin typeface="Comic Sans MS"/>
              </a:rPr>
              <a:t> </a:t>
            </a:r>
            <a:r>
              <a:rPr lang="en-US" sz="2200" b="1" dirty="0">
                <a:solidFill>
                  <a:prstClr val="black"/>
                </a:solidFill>
                <a:latin typeface="Wingdings 3"/>
              </a:rPr>
              <a:t> </a:t>
            </a:r>
            <a:r>
              <a:rPr lang="en-US" sz="22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en-US" sz="2200" b="1" baseline="30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en-US" sz="22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+ PO</a:t>
            </a:r>
            <a:r>
              <a:rPr lang="en-US" sz="2200" b="1" baseline="-25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sz="2200" b="1" baseline="30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3-</a:t>
            </a:r>
            <a:endParaRPr lang="en-US" sz="22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182880" y="3429000"/>
            <a:ext cx="3276601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22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en-US" sz="2200" b="1" baseline="-25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22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</a:t>
            </a:r>
            <a:r>
              <a:rPr lang="en-US" sz="2200" b="1" baseline="-25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sz="2200" b="1" baseline="30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n-US" sz="22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b="1" dirty="0">
                <a:solidFill>
                  <a:prstClr val="black"/>
                </a:solidFill>
                <a:latin typeface="Wingdings 3"/>
              </a:rPr>
              <a:t> </a:t>
            </a:r>
            <a:r>
              <a:rPr lang="en-US" sz="22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en-US" sz="2200" b="1" baseline="30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en-US" sz="22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+ HPO</a:t>
            </a:r>
            <a:r>
              <a:rPr lang="en-US" sz="2200" b="1" baseline="-25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sz="2200" b="1" baseline="30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2-</a:t>
            </a:r>
            <a:endParaRPr lang="en-US" sz="22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0" name="Object 3">
            <a:extLst>
              <a:ext uri="{FF2B5EF4-FFF2-40B4-BE49-F238E27FC236}">
                <a16:creationId xmlns:a16="http://schemas.microsoft.com/office/drawing/2014/main" xmlns="" id="{EF704EF0-F776-41BA-B87C-9ED54231519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3742570316"/>
              </p:ext>
            </p:extLst>
          </p:nvPr>
        </p:nvGraphicFramePr>
        <p:xfrm>
          <a:off x="4090803" y="5577840"/>
          <a:ext cx="1319213" cy="914400"/>
        </p:xfrm>
        <a:graphic>
          <a:graphicData uri="http://schemas.openxmlformats.org/presentationml/2006/ole">
            <p:oleObj spid="_x0000_s119897" name="Equation" r:id="rId6" imgW="14935200" imgH="10363200" progId="Equation.DSMT4">
              <p:embed/>
            </p:oleObj>
          </a:graphicData>
        </a:graphic>
      </p:graphicFrame>
      <p:graphicFrame>
        <p:nvGraphicFramePr>
          <p:cNvPr id="13" name="Object 4">
            <a:extLst>
              <a:ext uri="{FF2B5EF4-FFF2-40B4-BE49-F238E27FC236}">
                <a16:creationId xmlns:a16="http://schemas.microsoft.com/office/drawing/2014/main" xmlns="" id="{E8FEC684-F561-467E-8EF1-3D6079F5B0B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1548511404"/>
              </p:ext>
            </p:extLst>
          </p:nvPr>
        </p:nvGraphicFramePr>
        <p:xfrm>
          <a:off x="6551221" y="5577840"/>
          <a:ext cx="1319213" cy="914400"/>
        </p:xfrm>
        <a:graphic>
          <a:graphicData uri="http://schemas.openxmlformats.org/presentationml/2006/ole">
            <p:oleObj spid="_x0000_s119898" name="Equation" r:id="rId7" imgW="14935200" imgH="10363200" progId="Equation.DSMT4">
              <p:embed/>
            </p:oleObj>
          </a:graphicData>
        </a:graphic>
      </p:graphicFrame>
      <p:graphicFrame>
        <p:nvGraphicFramePr>
          <p:cNvPr id="14" name="Object 5">
            <a:extLst>
              <a:ext uri="{FF2B5EF4-FFF2-40B4-BE49-F238E27FC236}">
                <a16:creationId xmlns:a16="http://schemas.microsoft.com/office/drawing/2014/main" xmlns="" id="{35E4A71E-1DFE-4EF7-B82C-5713B8737A9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2570626702"/>
              </p:ext>
            </p:extLst>
          </p:nvPr>
        </p:nvGraphicFramePr>
        <p:xfrm>
          <a:off x="1279065" y="5577840"/>
          <a:ext cx="1641475" cy="941388"/>
        </p:xfrm>
        <a:graphic>
          <a:graphicData uri="http://schemas.openxmlformats.org/presentationml/2006/ole">
            <p:oleObj spid="_x0000_s119899" name="Equation" r:id="rId8" imgW="18592800" imgH="10668000" progId="Equation.DSMT4">
              <p:embed/>
            </p:oleObj>
          </a:graphicData>
        </a:graphic>
      </p:graphicFrame>
      <p:sp>
        <p:nvSpPr>
          <p:cNvPr id="15" name="TextBox 14">
            <a:extLst>
              <a:ext uri="{FF2B5EF4-FFF2-40B4-BE49-F238E27FC236}">
                <a16:creationId xmlns:a16="http://schemas.microsoft.com/office/drawing/2014/main" xmlns="" id="{8C0A13F2-37E4-4250-9C9D-973E2EF08E05}"/>
              </a:ext>
            </a:extLst>
          </p:cNvPr>
          <p:cNvSpPr txBox="1"/>
          <p:nvPr/>
        </p:nvSpPr>
        <p:spPr>
          <a:xfrm>
            <a:off x="185423" y="5742578"/>
            <a:ext cx="12192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x-none" sz="2200" dirty="0">
                <a:latin typeface="Times New Roman" pitchFamily="18" charset="0"/>
                <a:cs typeface="Times New Roman" pitchFamily="18" charset="0"/>
              </a:rPr>
              <a:t>Услов:</a:t>
            </a:r>
            <a:endParaRPr lang="en-US" sz="22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6" name="Object 2">
            <a:extLst>
              <a:ext uri="{FF2B5EF4-FFF2-40B4-BE49-F238E27FC236}">
                <a16:creationId xmlns:a16="http://schemas.microsoft.com/office/drawing/2014/main" xmlns="" id="{07364927-982E-4539-A418-69EBEFECEBE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3649185167"/>
              </p:ext>
            </p:extLst>
          </p:nvPr>
        </p:nvGraphicFramePr>
        <p:xfrm>
          <a:off x="7247641" y="4572000"/>
          <a:ext cx="1905000" cy="484187"/>
        </p:xfrm>
        <a:graphic>
          <a:graphicData uri="http://schemas.openxmlformats.org/presentationml/2006/ole">
            <p:oleObj spid="_x0000_s119900" name="Equation" r:id="rId9" imgW="901440" imgH="228600" progId="Equation.DSMT4">
              <p:embed/>
            </p:oleObj>
          </a:graphicData>
        </a:graphic>
      </p:graphicFrame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82880" y="5859959"/>
            <a:ext cx="845820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Фосфорна киселина се може титровати као монопротична и као дипротична киселина док као трипротична не може директно.</a:t>
            </a:r>
            <a:endParaRPr lang="en-US" sz="2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82880" y="1074003"/>
            <a:ext cx="876300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Титрациона крива 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100 mL</a:t>
            </a:r>
            <a:r>
              <a:rPr lang="x-none" sz="2200" dirty="0">
                <a:latin typeface="Times New Roman" pitchFamily="18" charset="0"/>
                <a:cs typeface="Times New Roman" pitchFamily="18" charset="0"/>
              </a:rPr>
              <a:t> раствора 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H</a:t>
            </a:r>
            <a:r>
              <a:rPr lang="en-US" sz="2200" baseline="-25000" dirty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PO</a:t>
            </a:r>
            <a:r>
              <a:rPr lang="en-US" sz="2200" baseline="-25000" dirty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0,100 mol/L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x-none" sz="2200" dirty="0">
                <a:latin typeface="Times New Roman" pitchFamily="18" charset="0"/>
                <a:cs typeface="Times New Roman" pitchFamily="18" charset="0"/>
              </a:rPr>
              <a:t>стандардним раствором </a:t>
            </a:r>
            <a:r>
              <a:rPr lang="en-US" sz="2200" dirty="0" err="1">
                <a:latin typeface="Times New Roman" pitchFamily="18" charset="0"/>
                <a:cs typeface="Times New Roman" pitchFamily="18" charset="0"/>
              </a:rPr>
              <a:t>NaOH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x-none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0,1000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 mol/L: </a:t>
            </a:r>
          </a:p>
        </p:txBody>
      </p:sp>
      <p:grpSp>
        <p:nvGrpSpPr>
          <p:cNvPr id="10" name="Group 9"/>
          <p:cNvGrpSpPr/>
          <p:nvPr/>
        </p:nvGrpSpPr>
        <p:grpSpPr>
          <a:xfrm>
            <a:off x="990600" y="2133600"/>
            <a:ext cx="7391400" cy="3752850"/>
            <a:chOff x="990600" y="2133600"/>
            <a:chExt cx="7391400" cy="3752850"/>
          </a:xfrm>
        </p:grpSpPr>
        <p:pic>
          <p:nvPicPr>
            <p:cNvPr id="43010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990600" y="2133600"/>
              <a:ext cx="7077075" cy="37528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" name="TextBox 6"/>
            <p:cNvSpPr txBox="1"/>
            <p:nvPr/>
          </p:nvSpPr>
          <p:spPr>
            <a:xfrm>
              <a:off x="6172200" y="2590800"/>
              <a:ext cx="2209800" cy="43088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x-none" sz="2200" dirty="0">
                  <a:latin typeface="Times New Roman" pitchFamily="18" charset="0"/>
                  <a:cs typeface="Times New Roman" pitchFamily="18" charset="0"/>
                </a:rPr>
                <a:t>фенолфталеин</a:t>
              </a:r>
              <a:endParaRPr lang="en-US" sz="22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4419600" y="3726359"/>
              <a:ext cx="3733800" cy="769441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x-none" sz="2200" dirty="0">
                  <a:latin typeface="Times New Roman" pitchFamily="18" charset="0"/>
                  <a:cs typeface="Times New Roman" pitchFamily="18" charset="0"/>
                </a:rPr>
                <a:t>метил-оранж, метил-црвено</a:t>
              </a:r>
            </a:p>
            <a:p>
              <a:endParaRPr lang="en-US" sz="22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4267200" y="5391090"/>
              <a:ext cx="2209800" cy="40011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x-none" sz="2000" dirty="0">
                  <a:latin typeface="Times New Roman" pitchFamily="18" charset="0"/>
                  <a:cs typeface="Times New Roman" pitchFamily="18" charset="0"/>
                </a:rPr>
                <a:t>запремина</a:t>
              </a:r>
              <a:r>
                <a:rPr lang="en-US" sz="2000" dirty="0"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en-US" sz="2000" dirty="0" err="1">
                  <a:latin typeface="Times New Roman" pitchFamily="18" charset="0"/>
                  <a:cs typeface="Times New Roman" pitchFamily="18" charset="0"/>
                </a:rPr>
                <a:t>NaOH</a:t>
              </a:r>
              <a:r>
                <a:rPr lang="x-none" sz="2000" dirty="0">
                  <a:latin typeface="Times New Roman" pitchFamily="18" charset="0"/>
                  <a:cs typeface="Times New Roman" pitchFamily="18" charset="0"/>
                </a:rPr>
                <a:t> </a:t>
              </a:r>
              <a:endParaRPr lang="en-US" sz="2000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82880" y="3048000"/>
            <a:ext cx="7391400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pH </a:t>
            </a:r>
            <a:r>
              <a:rPr lang="x-none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 току титрације првог протона:</a:t>
            </a:r>
            <a:endParaRPr lang="sr-Cyrl-RS" sz="24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(О</a:t>
            </a:r>
            <a:r>
              <a:rPr lang="x-none" sz="2200" dirty="0">
                <a:latin typeface="Times New Roman" pitchFamily="18" charset="0"/>
                <a:cs typeface="Times New Roman" pitchFamily="18" charset="0"/>
              </a:rPr>
              <a:t>бласт првог пуфера</a:t>
            </a:r>
            <a:r>
              <a:rPr lang="pl-PL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x-none" sz="2200" dirty="0">
                <a:latin typeface="Times New Roman" pitchFamily="18" charset="0"/>
                <a:cs typeface="Times New Roman" pitchFamily="18" charset="0"/>
              </a:rPr>
              <a:t>до прве </a:t>
            </a:r>
            <a:r>
              <a:rPr lang="pl-PL" sz="2200" dirty="0">
                <a:latin typeface="Times New Roman" pitchFamily="18" charset="0"/>
                <a:cs typeface="Times New Roman" pitchFamily="18" charset="0"/>
              </a:rPr>
              <a:t>TE 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pl-PL" sz="2200" dirty="0">
                <a:latin typeface="Times New Roman" pitchFamily="18" charset="0"/>
                <a:cs typeface="Times New Roman" pitchFamily="18" charset="0"/>
              </a:rPr>
              <a:t>H</a:t>
            </a:r>
            <a:r>
              <a:rPr lang="pl-PL" sz="2200" baseline="-25000" dirty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pl-PL" sz="2200" dirty="0">
                <a:latin typeface="Times New Roman" pitchFamily="18" charset="0"/>
                <a:cs typeface="Times New Roman" pitchFamily="18" charset="0"/>
              </a:rPr>
              <a:t>PO</a:t>
            </a:r>
            <a:r>
              <a:rPr lang="pl-PL" sz="2200" baseline="-25000" dirty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pl-PL" sz="2200" dirty="0">
                <a:latin typeface="Times New Roman" pitchFamily="18" charset="0"/>
                <a:cs typeface="Times New Roman" pitchFamily="18" charset="0"/>
              </a:rPr>
              <a:t> /H</a:t>
            </a:r>
            <a:r>
              <a:rPr lang="pl-PL" sz="2200" baseline="-25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pl-PL" sz="2200" dirty="0">
                <a:latin typeface="Times New Roman" pitchFamily="18" charset="0"/>
                <a:cs typeface="Times New Roman" pitchFamily="18" charset="0"/>
              </a:rPr>
              <a:t>PO</a:t>
            </a:r>
            <a:r>
              <a:rPr lang="pl-PL" sz="2200" baseline="-25000" dirty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pl-PL" sz="2200" baseline="30000" dirty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.)</a:t>
            </a:r>
            <a:r>
              <a:rPr lang="pl-PL" sz="2200" dirty="0">
                <a:latin typeface="Times New Roman" pitchFamily="18" charset="0"/>
                <a:cs typeface="Times New Roman" pitchFamily="18" charset="0"/>
              </a:rPr>
              <a:t> </a:t>
            </a:r>
            <a:endParaRPr lang="en-US" sz="2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371600" y="3886200"/>
            <a:ext cx="5105400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H</a:t>
            </a:r>
            <a:r>
              <a:rPr lang="en-US" sz="2200" baseline="-25000" dirty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PO</a:t>
            </a:r>
            <a:r>
              <a:rPr lang="en-US" sz="2200" baseline="-25000" dirty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 + </a:t>
            </a:r>
            <a:r>
              <a:rPr lang="en-US" sz="2200" dirty="0" err="1">
                <a:latin typeface="Times New Roman" pitchFamily="18" charset="0"/>
                <a:cs typeface="Times New Roman" pitchFamily="18" charset="0"/>
              </a:rPr>
              <a:t>NaOH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x-none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>
                <a:latin typeface="Wingdings 3"/>
              </a:rPr>
              <a:t></a:t>
            </a:r>
            <a:r>
              <a:rPr lang="x-none" sz="2200" dirty="0">
                <a:latin typeface="Wingdings 3"/>
              </a:rPr>
              <a:t> 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NaH</a:t>
            </a:r>
            <a:r>
              <a:rPr lang="en-US" sz="2200" baseline="-25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PO</a:t>
            </a:r>
            <a:r>
              <a:rPr lang="en-US" sz="2200" baseline="-25000" dirty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 + H</a:t>
            </a:r>
            <a:r>
              <a:rPr lang="en-US" sz="2200" baseline="-25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O </a:t>
            </a:r>
          </a:p>
        </p:txBody>
      </p:sp>
      <p:sp>
        <p:nvSpPr>
          <p:cNvPr id="11" name="Rectangle 10"/>
          <p:cNvSpPr/>
          <p:nvPr/>
        </p:nvSpPr>
        <p:spPr>
          <a:xfrm>
            <a:off x="182880" y="5360313"/>
            <a:ext cx="766572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x-none" sz="2400" dirty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 додатку </a:t>
            </a:r>
            <a:r>
              <a:rPr lang="en-US" sz="2400" dirty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50</a:t>
            </a:r>
            <a:r>
              <a:rPr lang="x-none" sz="2400" dirty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,00 </a:t>
            </a:r>
            <a:r>
              <a:rPr lang="en-US" sz="2400" dirty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mL </a:t>
            </a:r>
            <a:r>
              <a:rPr lang="sl-SI" sz="2400" dirty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NaOH</a:t>
            </a:r>
            <a:r>
              <a:rPr lang="x-none" sz="2400" dirty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en-US" sz="2400" dirty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</a:t>
            </a:r>
            <a:r>
              <a:rPr lang="x-none" sz="2400" dirty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тачка полунеутрализације</a:t>
            </a:r>
            <a:r>
              <a:rPr lang="sl-SI" sz="2400" dirty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:</a:t>
            </a:r>
            <a:endParaRPr lang="en-US" sz="2400" dirty="0">
              <a:solidFill>
                <a:srgbClr val="C0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182880" y="1143000"/>
            <a:ext cx="8808720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l-SI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pH</a:t>
            </a:r>
            <a:r>
              <a:rPr lang="x-none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пре почетка титрације:</a:t>
            </a:r>
            <a:endParaRPr lang="sr-Cyrl-RS" sz="24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sl-SI" sz="2200" dirty="0">
                <a:latin typeface="Times New Roman" pitchFamily="18" charset="0"/>
                <a:cs typeface="Times New Roman" pitchFamily="18" charset="0"/>
              </a:rPr>
              <a:t>pH</a:t>
            </a:r>
            <a:r>
              <a:rPr lang="sl-SI" sz="22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се приближно може израчунати као код слабе једнобазне киселине.)</a:t>
            </a:r>
            <a:endParaRPr lang="en-US" sz="22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2682858308"/>
              </p:ext>
            </p:extLst>
          </p:nvPr>
        </p:nvGraphicFramePr>
        <p:xfrm>
          <a:off x="1371600" y="2286000"/>
          <a:ext cx="2646363" cy="520700"/>
        </p:xfrm>
        <a:graphic>
          <a:graphicData uri="http://schemas.openxmlformats.org/presentationml/2006/ole">
            <p:oleObj spid="_x0000_s116809" name="Equation" r:id="rId3" imgW="29565600" imgH="6705600" progId="Equation.3">
              <p:embed/>
            </p:oleObj>
          </a:graphicData>
        </a:graphic>
      </p:graphicFrame>
      <p:graphicFrame>
        <p:nvGraphicFramePr>
          <p:cNvPr id="116738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503872107"/>
              </p:ext>
            </p:extLst>
          </p:nvPr>
        </p:nvGraphicFramePr>
        <p:xfrm>
          <a:off x="1371600" y="4419600"/>
          <a:ext cx="2809875" cy="827087"/>
        </p:xfrm>
        <a:graphic>
          <a:graphicData uri="http://schemas.openxmlformats.org/presentationml/2006/ole">
            <p:oleObj spid="_x0000_s116810" name="Equation" r:id="rId4" imgW="31394400" imgH="10668000" progId="Equation.3">
              <p:embed/>
            </p:oleObj>
          </a:graphicData>
        </a:graphic>
      </p:graphicFrame>
      <p:graphicFrame>
        <p:nvGraphicFramePr>
          <p:cNvPr id="116739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1078416303"/>
              </p:ext>
            </p:extLst>
          </p:nvPr>
        </p:nvGraphicFramePr>
        <p:xfrm>
          <a:off x="1371600" y="5943600"/>
          <a:ext cx="2701925" cy="473075"/>
        </p:xfrm>
        <a:graphic>
          <a:graphicData uri="http://schemas.openxmlformats.org/presentationml/2006/ole">
            <p:oleObj spid="_x0000_s116811" name="Equation" r:id="rId5" imgW="30175200" imgH="6096000" progId="Equation.3">
              <p:embed/>
            </p:oleObj>
          </a:graphicData>
        </a:graphic>
      </p:graphicFrame>
      <p:graphicFrame>
        <p:nvGraphicFramePr>
          <p:cNvPr id="116740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2660528015"/>
              </p:ext>
            </p:extLst>
          </p:nvPr>
        </p:nvGraphicFramePr>
        <p:xfrm>
          <a:off x="4754880" y="5943600"/>
          <a:ext cx="2155825" cy="425450"/>
        </p:xfrm>
        <a:graphic>
          <a:graphicData uri="http://schemas.openxmlformats.org/presentationml/2006/ole">
            <p:oleObj spid="_x0000_s116812" name="Equation" r:id="rId6" imgW="24079200" imgH="54864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67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67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67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67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67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67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82880" y="1169313"/>
            <a:ext cx="7391400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2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pH </a:t>
            </a:r>
            <a:r>
              <a:rPr lang="x-none" sz="22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 првој тачки еквиваленције </a:t>
            </a:r>
            <a:r>
              <a:rPr lang="en-US" sz="22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(H</a:t>
            </a:r>
            <a:r>
              <a:rPr lang="en-US" sz="2200" baseline="-25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2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PO</a:t>
            </a:r>
            <a:r>
              <a:rPr lang="en-US" sz="2200" baseline="-25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r>
              <a:rPr lang="en-US" sz="2200" baseline="30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sz="22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x-none" sz="22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амфолит</a:t>
            </a:r>
            <a:r>
              <a:rPr lang="en-US" sz="22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): </a:t>
            </a:r>
          </a:p>
        </p:txBody>
      </p:sp>
      <p:sp>
        <p:nvSpPr>
          <p:cNvPr id="5" name="Rectangle 4"/>
          <p:cNvSpPr/>
          <p:nvPr/>
        </p:nvSpPr>
        <p:spPr>
          <a:xfrm>
            <a:off x="182880" y="3048000"/>
            <a:ext cx="769620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2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pH </a:t>
            </a:r>
            <a:r>
              <a:rPr lang="x-none" sz="22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 току титрације другог протона: </a:t>
            </a:r>
          </a:p>
          <a:p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(О</a:t>
            </a:r>
            <a:r>
              <a:rPr lang="x-none" sz="2200" dirty="0">
                <a:latin typeface="Times New Roman" pitchFamily="18" charset="0"/>
                <a:cs typeface="Times New Roman" pitchFamily="18" charset="0"/>
              </a:rPr>
              <a:t>бласт другог пуфера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H</a:t>
            </a:r>
            <a:r>
              <a:rPr lang="en-US" sz="2200" baseline="-25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PO</a:t>
            </a:r>
            <a:r>
              <a:rPr lang="en-US" sz="2200" baseline="-25000" dirty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en-US" sz="2200" baseline="30000" dirty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/ HPO</a:t>
            </a:r>
            <a:r>
              <a:rPr lang="en-US" sz="2200" baseline="-25000" dirty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en-US" sz="2200" baseline="30000" dirty="0">
                <a:latin typeface="Times New Roman" pitchFamily="18" charset="0"/>
                <a:cs typeface="Times New Roman" pitchFamily="18" charset="0"/>
              </a:rPr>
              <a:t>2-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.)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6" name="Rectangle 5"/>
          <p:cNvSpPr/>
          <p:nvPr/>
        </p:nvSpPr>
        <p:spPr>
          <a:xfrm>
            <a:off x="1371600" y="3886200"/>
            <a:ext cx="5334000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NaH</a:t>
            </a:r>
            <a:r>
              <a:rPr lang="en-US" sz="22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</a:t>
            </a:r>
            <a:r>
              <a:rPr lang="en-US" sz="22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+ </a:t>
            </a:r>
            <a:r>
              <a:rPr lang="en-US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NaOH</a:t>
            </a: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>
                <a:latin typeface="Wingdings 3"/>
              </a:rPr>
              <a:t> </a:t>
            </a: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Na</a:t>
            </a:r>
            <a:r>
              <a:rPr lang="en-US" sz="22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HPO</a:t>
            </a:r>
            <a:r>
              <a:rPr lang="en-US" sz="22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+ H</a:t>
            </a:r>
            <a:r>
              <a:rPr lang="en-US" sz="22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 </a:t>
            </a:r>
          </a:p>
        </p:txBody>
      </p:sp>
      <p:sp>
        <p:nvSpPr>
          <p:cNvPr id="7" name="Rectangle 6"/>
          <p:cNvSpPr/>
          <p:nvPr/>
        </p:nvSpPr>
        <p:spPr>
          <a:xfrm>
            <a:off x="182880" y="5334000"/>
            <a:ext cx="4245265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x-none" sz="22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Друга </a:t>
            </a:r>
            <a:r>
              <a:rPr lang="sr-Cyrl-RS" sz="22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тачка </a:t>
            </a:r>
            <a:r>
              <a:rPr lang="x-none" sz="22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полунеутрализациј</a:t>
            </a:r>
            <a:r>
              <a:rPr lang="sr-Cyrl-RS" sz="22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е:</a:t>
            </a:r>
            <a:endParaRPr lang="en-US" sz="22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953000" y="1981200"/>
            <a:ext cx="254467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x-none" dirty="0">
                <a:latin typeface="Times New Roman" pitchFamily="18" charset="0"/>
                <a:cs typeface="Times New Roman" pitchFamily="18" charset="0"/>
              </a:rPr>
              <a:t>индикатор метил-оранж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15713" name="Object 1"/>
          <p:cNvGraphicFramePr>
            <a:graphicFrameLocks noChangeAspect="1"/>
          </p:cNvGraphicFramePr>
          <p:nvPr/>
        </p:nvGraphicFramePr>
        <p:xfrm>
          <a:off x="1371600" y="1905000"/>
          <a:ext cx="2290763" cy="496887"/>
        </p:xfrm>
        <a:graphic>
          <a:graphicData uri="http://schemas.openxmlformats.org/presentationml/2006/ole">
            <p:oleObj spid="_x0000_s115785" name="Equation" r:id="rId3" imgW="25603200" imgH="6400800" progId="Equation.3">
              <p:embed/>
            </p:oleObj>
          </a:graphicData>
        </a:graphic>
      </p:graphicFrame>
      <p:sp>
        <p:nvSpPr>
          <p:cNvPr id="11" name="Rectangle 10"/>
          <p:cNvSpPr/>
          <p:nvPr/>
        </p:nvSpPr>
        <p:spPr>
          <a:xfrm>
            <a:off x="1371600" y="2514600"/>
            <a:ext cx="142699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l-SI" sz="2400" dirty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pH = </a:t>
            </a:r>
            <a:r>
              <a:rPr lang="x-none" sz="2400" dirty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4</a:t>
            </a:r>
            <a:r>
              <a:rPr lang="en-US" sz="2400" dirty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</a:t>
            </a:r>
            <a:r>
              <a:rPr lang="x-none" sz="2400" dirty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73</a:t>
            </a:r>
            <a:endParaRPr lang="en-US" sz="2400" dirty="0"/>
          </a:p>
        </p:txBody>
      </p:sp>
      <p:graphicFrame>
        <p:nvGraphicFramePr>
          <p:cNvPr id="115714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3371033748"/>
              </p:ext>
            </p:extLst>
          </p:nvPr>
        </p:nvGraphicFramePr>
        <p:xfrm>
          <a:off x="1371600" y="4343400"/>
          <a:ext cx="2838450" cy="896938"/>
        </p:xfrm>
        <a:graphic>
          <a:graphicData uri="http://schemas.openxmlformats.org/presentationml/2006/ole">
            <p:oleObj spid="_x0000_s115786" name="Equation" r:id="rId4" imgW="31699200" imgH="11582400" progId="Equation.3">
              <p:embed/>
            </p:oleObj>
          </a:graphicData>
        </a:graphic>
      </p:graphicFrame>
      <p:graphicFrame>
        <p:nvGraphicFramePr>
          <p:cNvPr id="115715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3501820052"/>
              </p:ext>
            </p:extLst>
          </p:nvPr>
        </p:nvGraphicFramePr>
        <p:xfrm>
          <a:off x="1371600" y="5943600"/>
          <a:ext cx="2865437" cy="449262"/>
        </p:xfrm>
        <a:graphic>
          <a:graphicData uri="http://schemas.openxmlformats.org/presentationml/2006/ole">
            <p:oleObj spid="_x0000_s115787" name="Equation" r:id="rId5" imgW="32004000" imgH="5791200" progId="Equation.3">
              <p:embed/>
            </p:oleObj>
          </a:graphicData>
        </a:graphic>
      </p:graphicFrame>
      <p:graphicFrame>
        <p:nvGraphicFramePr>
          <p:cNvPr id="115716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671512773"/>
              </p:ext>
            </p:extLst>
          </p:nvPr>
        </p:nvGraphicFramePr>
        <p:xfrm>
          <a:off x="4754880" y="5943600"/>
          <a:ext cx="2182813" cy="425450"/>
        </p:xfrm>
        <a:graphic>
          <a:graphicData uri="http://schemas.openxmlformats.org/presentationml/2006/ole">
            <p:oleObj spid="_x0000_s115788" name="Equation" r:id="rId6" imgW="24384000" imgH="54864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57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57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57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57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57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57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57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57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82880" y="1066800"/>
            <a:ext cx="6400800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2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pH </a:t>
            </a:r>
            <a:r>
              <a:rPr lang="x-none" sz="22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 првој тачки еквиваленције </a:t>
            </a:r>
            <a:r>
              <a:rPr lang="en-US" sz="22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(HPO</a:t>
            </a:r>
            <a:r>
              <a:rPr lang="en-US" sz="2200" baseline="-25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r>
              <a:rPr lang="x-none" sz="2200" baseline="30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200" baseline="30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sz="22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x-none" sz="22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амфолит</a:t>
            </a:r>
            <a:r>
              <a:rPr lang="en-US" sz="22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): </a:t>
            </a:r>
          </a:p>
        </p:txBody>
      </p:sp>
      <p:sp>
        <p:nvSpPr>
          <p:cNvPr id="5" name="Rectangle 4"/>
          <p:cNvSpPr/>
          <p:nvPr/>
        </p:nvSpPr>
        <p:spPr>
          <a:xfrm>
            <a:off x="5715000" y="1931313"/>
            <a:ext cx="268919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x-none" dirty="0">
                <a:latin typeface="Times New Roman" pitchFamily="18" charset="0"/>
                <a:cs typeface="Times New Roman" pitchFamily="18" charset="0"/>
              </a:rPr>
              <a:t>индикатор фенолфталеин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82880" y="2964359"/>
            <a:ext cx="716280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2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pH </a:t>
            </a:r>
            <a:r>
              <a:rPr lang="x-none" sz="22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 току титрације трећег протона: </a:t>
            </a:r>
            <a:endParaRPr lang="sr-Cyrl-RS" sz="22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(О</a:t>
            </a:r>
            <a:r>
              <a:rPr lang="x-none" sz="2200" dirty="0">
                <a:latin typeface="Times New Roman" pitchFamily="18" charset="0"/>
                <a:cs typeface="Times New Roman" pitchFamily="18" charset="0"/>
              </a:rPr>
              <a:t>бласт трећег пуфера 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HPO</a:t>
            </a:r>
            <a:r>
              <a:rPr lang="en-US" sz="2200" baseline="-25000" dirty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en-US" sz="2200" baseline="30000" dirty="0">
                <a:latin typeface="Times New Roman" pitchFamily="18" charset="0"/>
                <a:cs typeface="Times New Roman" pitchFamily="18" charset="0"/>
              </a:rPr>
              <a:t>2-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/PO</a:t>
            </a:r>
            <a:r>
              <a:rPr lang="en-US" sz="2200" baseline="-25000" dirty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en-US" sz="2200" baseline="30000" dirty="0">
                <a:latin typeface="Times New Roman" pitchFamily="18" charset="0"/>
                <a:cs typeface="Times New Roman" pitchFamily="18" charset="0"/>
              </a:rPr>
              <a:t>3-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.)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8" name="Rectangle 7"/>
          <p:cNvSpPr/>
          <p:nvPr/>
        </p:nvSpPr>
        <p:spPr>
          <a:xfrm>
            <a:off x="182880" y="4191000"/>
            <a:ext cx="845820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Kонцентрација хидронијум јона у овом пуферу би теоријски могла да се израчуна на основу израза:</a:t>
            </a:r>
            <a:endParaRPr lang="en-US" sz="22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14689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2010313841"/>
              </p:ext>
            </p:extLst>
          </p:nvPr>
        </p:nvGraphicFramePr>
        <p:xfrm>
          <a:off x="1371600" y="1828800"/>
          <a:ext cx="2290763" cy="496888"/>
        </p:xfrm>
        <a:graphic>
          <a:graphicData uri="http://schemas.openxmlformats.org/presentationml/2006/ole">
            <p:oleObj spid="_x0000_s114725" name="Equation" r:id="rId3" imgW="25603200" imgH="6400800" progId="Equation.3">
              <p:embed/>
            </p:oleObj>
          </a:graphicData>
        </a:graphic>
      </p:graphicFrame>
      <p:sp>
        <p:nvSpPr>
          <p:cNvPr id="12" name="Rectangle 11"/>
          <p:cNvSpPr/>
          <p:nvPr/>
        </p:nvSpPr>
        <p:spPr>
          <a:xfrm>
            <a:off x="4114800" y="1905000"/>
            <a:ext cx="142699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l-SI" sz="2400" dirty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pH = </a:t>
            </a:r>
            <a:r>
              <a:rPr lang="x-none" sz="2400" dirty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9</a:t>
            </a:r>
            <a:r>
              <a:rPr lang="en-US" sz="2400" dirty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</a:t>
            </a:r>
            <a:r>
              <a:rPr lang="x-none" sz="2400" dirty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75</a:t>
            </a:r>
            <a:endParaRPr lang="en-US" sz="2400" dirty="0"/>
          </a:p>
        </p:txBody>
      </p:sp>
      <p:graphicFrame>
        <p:nvGraphicFramePr>
          <p:cNvPr id="114690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334544259"/>
              </p:ext>
            </p:extLst>
          </p:nvPr>
        </p:nvGraphicFramePr>
        <p:xfrm>
          <a:off x="1371600" y="5334000"/>
          <a:ext cx="2811463" cy="896938"/>
        </p:xfrm>
        <a:graphic>
          <a:graphicData uri="http://schemas.openxmlformats.org/presentationml/2006/ole">
            <p:oleObj spid="_x0000_s114726" name="Equation" r:id="rId4" imgW="31394400" imgH="115824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46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46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46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46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TextBox 3"/>
          <p:cNvSpPr txBox="1">
            <a:spLocks noChangeArrowheads="1"/>
          </p:cNvSpPr>
          <p:nvPr/>
        </p:nvSpPr>
        <p:spPr bwMode="auto">
          <a:xfrm>
            <a:off x="457200" y="1600200"/>
            <a:ext cx="99060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sr-Latn-CS" sz="2200" b="1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HIn   </a:t>
            </a:r>
            <a:endParaRPr lang="en-US" sz="2200" b="1" dirty="0"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1295400" y="1752600"/>
            <a:ext cx="609600" cy="0"/>
          </a:xfrm>
          <a:prstGeom prst="straightConnector1">
            <a:avLst/>
          </a:prstGeom>
          <a:ln w="28575">
            <a:solidFill>
              <a:srgbClr val="00006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 flipH="1">
            <a:off x="1295400" y="1905000"/>
            <a:ext cx="533400" cy="0"/>
          </a:xfrm>
          <a:prstGeom prst="straightConnector1">
            <a:avLst/>
          </a:prstGeom>
          <a:ln w="28575">
            <a:solidFill>
              <a:srgbClr val="00006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541" name="TextBox 10"/>
          <p:cNvSpPr txBox="1">
            <a:spLocks noChangeArrowheads="1"/>
          </p:cNvSpPr>
          <p:nvPr/>
        </p:nvSpPr>
        <p:spPr bwMode="auto">
          <a:xfrm>
            <a:off x="2133600" y="1600200"/>
            <a:ext cx="182880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sr-Latn-CS" sz="2200" b="1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H</a:t>
            </a:r>
            <a:r>
              <a:rPr lang="sr-Latn-CS" sz="2200" b="1" baseline="3000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+</a:t>
            </a:r>
            <a:r>
              <a:rPr lang="sr-Latn-CS" sz="2200" b="1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  + In</a:t>
            </a:r>
            <a:r>
              <a:rPr lang="sr-Latn-CS" sz="2200" b="1" baseline="3000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sr-Latn-CS" sz="2200" b="1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endParaRPr lang="en-US" sz="2200" b="1"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5546" name="TextBox 16"/>
          <p:cNvSpPr txBox="1">
            <a:spLocks noChangeArrowheads="1"/>
          </p:cNvSpPr>
          <p:nvPr/>
        </p:nvSpPr>
        <p:spPr bwMode="auto">
          <a:xfrm>
            <a:off x="228600" y="2057400"/>
            <a:ext cx="12192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sr-Cyrl-CS" b="1" dirty="0"/>
              <a:t>безбојан</a:t>
            </a:r>
            <a:endParaRPr lang="en-US" b="1" dirty="0"/>
          </a:p>
        </p:txBody>
      </p:sp>
      <p:sp>
        <p:nvSpPr>
          <p:cNvPr id="65548" name="TextBox 18"/>
          <p:cNvSpPr txBox="1">
            <a:spLocks noChangeArrowheads="1"/>
          </p:cNvSpPr>
          <p:nvPr/>
        </p:nvSpPr>
        <p:spPr bwMode="auto">
          <a:xfrm>
            <a:off x="2514600" y="2057400"/>
            <a:ext cx="14478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sr-Cyrl-CS" b="1" dirty="0">
                <a:solidFill>
                  <a:srgbClr val="FF0000"/>
                </a:solidFill>
              </a:rPr>
              <a:t>обојен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228600" y="2438400"/>
            <a:ext cx="89154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x-none" sz="2000" dirty="0">
                <a:latin typeface="Times New Roman" pitchFamily="18" charset="0"/>
                <a:cs typeface="Times New Roman" pitchFamily="18" charset="0"/>
              </a:rPr>
              <a:t>Обојен је само један од облика индикатора (</a:t>
            </a:r>
            <a:r>
              <a:rPr lang="sr-Cyrl-CS" sz="2000" dirty="0">
                <a:latin typeface="Times New Roman" pitchFamily="18" charset="0"/>
                <a:cs typeface="Times New Roman" pitchFamily="18" charset="0"/>
              </a:rPr>
              <a:t>пример: </a:t>
            </a:r>
            <a:r>
              <a:rPr lang="x-none" sz="2000" dirty="0">
                <a:latin typeface="Times New Roman" pitchFamily="18" charset="0"/>
                <a:cs typeface="Times New Roman" pitchFamily="18" charset="0"/>
              </a:rPr>
              <a:t>фенолфталеин</a:t>
            </a:r>
            <a:r>
              <a:rPr lang="sr-Cyrl-CS" sz="2000" dirty="0">
                <a:latin typeface="Times New Roman" pitchFamily="18" charset="0"/>
                <a:cs typeface="Times New Roman" pitchFamily="18" charset="0"/>
              </a:rPr>
              <a:t>, безбојан-љубичаст облик</a:t>
            </a:r>
            <a:r>
              <a:rPr lang="x-none" sz="2000" dirty="0">
                <a:latin typeface="Times New Roman" pitchFamily="18" charset="0"/>
                <a:cs typeface="Times New Roman" pitchFamily="18" charset="0"/>
              </a:rPr>
              <a:t>). Титрација уз једнобојне индикаторе се врши до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pH </a:t>
            </a:r>
            <a:r>
              <a:rPr lang="x-none" sz="2000" dirty="0">
                <a:latin typeface="Times New Roman" pitchFamily="18" charset="0"/>
                <a:cs typeface="Times New Roman" pitchFamily="18" charset="0"/>
              </a:rPr>
              <a:t>вредности у којој се пости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же</a:t>
            </a:r>
            <a:r>
              <a:rPr lang="x-none" sz="2000" dirty="0">
                <a:latin typeface="Times New Roman" pitchFamily="18" charset="0"/>
                <a:cs typeface="Times New Roman" pitchFamily="18" charset="0"/>
              </a:rPr>
              <a:t> један одређени интензитет боје.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" name="Picture 3" descr="C:\Users\korisnik\Desktop\ff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60720" y="1280160"/>
            <a:ext cx="1645920" cy="1229507"/>
          </a:xfrm>
          <a:prstGeom prst="rect">
            <a:avLst/>
          </a:prstGeom>
          <a:noFill/>
        </p:spPr>
      </p:pic>
      <p:sp>
        <p:nvSpPr>
          <p:cNvPr id="20" name="Rectangle 19"/>
          <p:cNvSpPr/>
          <p:nvPr/>
        </p:nvSpPr>
        <p:spPr>
          <a:xfrm>
            <a:off x="274320" y="1005840"/>
            <a:ext cx="298690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2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Једнобојни индикатори</a:t>
            </a:r>
            <a:endParaRPr lang="en-US" sz="2200" dirty="0">
              <a:solidFill>
                <a:srgbClr val="C00000"/>
              </a:solidFill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228600" y="3581400"/>
            <a:ext cx="2785121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2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Двобојни индикатори</a:t>
            </a:r>
            <a:endParaRPr lang="en-US" sz="2200" dirty="0">
              <a:solidFill>
                <a:srgbClr val="C00000"/>
              </a:solidFill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335280" y="4114800"/>
            <a:ext cx="3581400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200" b="1" dirty="0" err="1">
                <a:solidFill>
                  <a:srgbClr val="002060"/>
                </a:solidFill>
                <a:latin typeface="Comic Sans MS"/>
              </a:rPr>
              <a:t>HIn</a:t>
            </a:r>
            <a:r>
              <a:rPr lang="en-US" sz="2200" b="1" baseline="0" dirty="0">
                <a:solidFill>
                  <a:srgbClr val="002060"/>
                </a:solidFill>
                <a:latin typeface="Comic Sans MS"/>
              </a:rPr>
              <a:t> </a:t>
            </a:r>
            <a:r>
              <a:rPr lang="en-US" sz="2200" b="1" baseline="0" dirty="0">
                <a:solidFill>
                  <a:srgbClr val="002060"/>
                </a:solidFill>
                <a:latin typeface="Wingdings 3"/>
              </a:rPr>
              <a:t> </a:t>
            </a:r>
            <a:r>
              <a:rPr lang="en-US" sz="2200" b="1" dirty="0">
                <a:solidFill>
                  <a:srgbClr val="002060"/>
                </a:solidFill>
                <a:latin typeface="Comic Sans MS"/>
              </a:rPr>
              <a:t>H</a:t>
            </a:r>
            <a:r>
              <a:rPr lang="en-US" sz="2200" b="1" baseline="30000" dirty="0">
                <a:solidFill>
                  <a:srgbClr val="002060"/>
                </a:solidFill>
                <a:latin typeface="Comic Sans MS"/>
              </a:rPr>
              <a:t>+</a:t>
            </a:r>
            <a:r>
              <a:rPr lang="en-US" sz="2200" b="1" dirty="0">
                <a:solidFill>
                  <a:srgbClr val="002060"/>
                </a:solidFill>
                <a:latin typeface="Comic Sans MS"/>
              </a:rPr>
              <a:t> + </a:t>
            </a:r>
            <a:r>
              <a:rPr lang="en-US" sz="2200" b="1" dirty="0">
                <a:solidFill>
                  <a:srgbClr val="C00000"/>
                </a:solidFill>
                <a:latin typeface="Comic Sans MS"/>
              </a:rPr>
              <a:t>In</a:t>
            </a:r>
            <a:r>
              <a:rPr lang="en-US" sz="2200" b="1" baseline="30000" dirty="0">
                <a:solidFill>
                  <a:srgbClr val="C00000"/>
                </a:solidFill>
                <a:latin typeface="Comic Sans MS"/>
              </a:rPr>
              <a:t>-</a:t>
            </a:r>
            <a:endParaRPr lang="en-US" sz="2200" baseline="30000" dirty="0">
              <a:solidFill>
                <a:srgbClr val="C00000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35280" y="4492824"/>
            <a:ext cx="3505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x-none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боја 1                   </a:t>
            </a:r>
            <a:r>
              <a:rPr lang="x-none" sz="2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боја 2</a:t>
            </a:r>
            <a:endParaRPr lang="en-US" sz="2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5" name="Picture 6" descr="C:\Users\korisnik\Desktop\mo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60720" y="3642360"/>
            <a:ext cx="1645920" cy="1216153"/>
          </a:xfrm>
          <a:prstGeom prst="rect">
            <a:avLst/>
          </a:prstGeom>
          <a:noFill/>
        </p:spPr>
      </p:pic>
      <p:sp>
        <p:nvSpPr>
          <p:cNvPr id="23" name="Rectangle 22"/>
          <p:cNvSpPr/>
          <p:nvPr/>
        </p:nvSpPr>
        <p:spPr>
          <a:xfrm>
            <a:off x="228600" y="4953000"/>
            <a:ext cx="86868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x-none" sz="2000" dirty="0">
                <a:latin typeface="Times New Roman" pitchFamily="18" charset="0"/>
                <a:cs typeface="Times New Roman" pitchFamily="18" charset="0"/>
              </a:rPr>
              <a:t>Обојен</a:t>
            </a:r>
            <a:r>
              <a:rPr lang="sr-Cyrl-CS" sz="2000" dirty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x-none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 dirty="0">
                <a:latin typeface="Times New Roman" pitchFamily="18" charset="0"/>
                <a:cs typeface="Times New Roman" pitchFamily="18" charset="0"/>
              </a:rPr>
              <a:t>су оба о</a:t>
            </a:r>
            <a:r>
              <a:rPr lang="x-none" sz="2000" dirty="0">
                <a:latin typeface="Times New Roman" pitchFamily="18" charset="0"/>
                <a:cs typeface="Times New Roman" pitchFamily="18" charset="0"/>
              </a:rPr>
              <a:t>блика индикатора (</a:t>
            </a:r>
            <a:r>
              <a:rPr lang="sr-Cyrl-CS" sz="2000" dirty="0">
                <a:latin typeface="Times New Roman" pitchFamily="18" charset="0"/>
                <a:cs typeface="Times New Roman" pitchFamily="18" charset="0"/>
              </a:rPr>
              <a:t>пример: метилоранж, црвен-жут облик</a:t>
            </a:r>
            <a:r>
              <a:rPr lang="x-none" sz="2000" dirty="0">
                <a:latin typeface="Times New Roman" pitchFamily="18" charset="0"/>
                <a:cs typeface="Times New Roman" pitchFamily="18" charset="0"/>
              </a:rPr>
              <a:t>). 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" name="TextBox 11"/>
          <p:cNvSpPr txBox="1">
            <a:spLocks noChangeArrowheads="1"/>
          </p:cNvSpPr>
          <p:nvPr/>
        </p:nvSpPr>
        <p:spPr bwMode="auto">
          <a:xfrm>
            <a:off x="434274" y="5947118"/>
            <a:ext cx="26670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pH  =  </a:t>
            </a:r>
            <a:r>
              <a:rPr lang="en-US" sz="2400" b="1" dirty="0" err="1">
                <a:latin typeface="Times New Roman" pitchFamily="18" charset="0"/>
                <a:cs typeface="Times New Roman" pitchFamily="18" charset="0"/>
              </a:rPr>
              <a:t>pK</a:t>
            </a:r>
            <a:r>
              <a:rPr lang="en-US" sz="2400" b="1" i="1" baseline="-25000" dirty="0" err="1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 1</a:t>
            </a:r>
            <a:endParaRPr lang="en-US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3581400" y="5947118"/>
            <a:ext cx="1433406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22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pH  =  </a:t>
            </a:r>
            <a:r>
              <a:rPr lang="en-US" sz="2200" b="1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pK</a:t>
            </a:r>
            <a:r>
              <a:rPr lang="en-US" sz="2200" b="1" i="1" baseline="-25000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endParaRPr lang="en-US" sz="22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5943600" y="5950815"/>
            <a:ext cx="2209800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2200" b="1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pK</a:t>
            </a:r>
            <a:r>
              <a:rPr lang="en-US" sz="2200" b="1" baseline="-25000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22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~  </a:t>
            </a:r>
            <a:r>
              <a:rPr lang="en-US" sz="2200" b="1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pH</a:t>
            </a:r>
            <a:r>
              <a:rPr lang="en-US" sz="2200" b="1" baseline="-25000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ZTT</a:t>
            </a:r>
            <a:endParaRPr lang="en-US" sz="22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3" name="TextBox 12"/>
          <p:cNvSpPr txBox="1">
            <a:spLocks noChangeArrowheads="1"/>
          </p:cNvSpPr>
          <p:nvPr/>
        </p:nvSpPr>
        <p:spPr bwMode="auto">
          <a:xfrm>
            <a:off x="228600" y="5447597"/>
            <a:ext cx="48768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sr-Cyrl-CS" sz="2400" dirty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x-none" sz="2400" dirty="0">
                <a:latin typeface="Times New Roman" pitchFamily="18" charset="0"/>
                <a:cs typeface="Times New Roman" pitchFamily="18" charset="0"/>
              </a:rPr>
              <a:t>нтервал промене боје индикатора: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7A9A6C27-5BFB-47A7-94FA-8ED4B8CCB3E5}"/>
              </a:ext>
            </a:extLst>
          </p:cNvPr>
          <p:cNvSpPr txBox="1"/>
          <p:nvPr/>
        </p:nvSpPr>
        <p:spPr>
          <a:xfrm>
            <a:off x="2800505" y="6341298"/>
            <a:ext cx="54698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најоштрија промена боје индикатора </a:t>
            </a: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  <a:sym typeface="Wingdings 3" panose="05040102010807070707" pitchFamily="18" charset="2"/>
              </a:rPr>
              <a:t>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  <a:sym typeface="Wingdings 3" panose="05040102010807070707" pitchFamily="18" charset="2"/>
              </a:rPr>
              <a:t> </a:t>
            </a: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  <a:sym typeface="Wingdings 3" panose="05040102010807070707" pitchFamily="18" charset="2"/>
              </a:rPr>
              <a:t>тачка прелаза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54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33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82880" y="1447800"/>
            <a:ext cx="8610600" cy="15234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en-US" sz="22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pH</a:t>
            </a:r>
            <a:r>
              <a:rPr lang="x-none" sz="22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у трећој тачки еквиваленције:</a:t>
            </a:r>
          </a:p>
          <a:p>
            <a:pPr algn="just">
              <a:spcAft>
                <a:spcPts val="600"/>
              </a:spcAft>
            </a:pP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x-none" sz="2200" dirty="0">
                <a:latin typeface="Times New Roman" pitchFamily="18" charset="0"/>
                <a:cs typeface="Times New Roman" pitchFamily="18" charset="0"/>
              </a:rPr>
              <a:t>рећа тачка еквиваленције не може да се 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одреди,</a:t>
            </a:r>
            <a:r>
              <a:rPr lang="x-none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2200" dirty="0">
                <a:latin typeface="Times New Roman" pitchFamily="18" charset="0"/>
                <a:cs typeface="Times New Roman" pitchFamily="18" charset="0"/>
              </a:rPr>
              <a:t>HPO</a:t>
            </a:r>
            <a:r>
              <a:rPr lang="it-IT" sz="2200" baseline="-25000" dirty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it-IT" sz="2200" baseline="30000" dirty="0">
                <a:latin typeface="Times New Roman" pitchFamily="18" charset="0"/>
                <a:cs typeface="Times New Roman" pitchFamily="18" charset="0"/>
              </a:rPr>
              <a:t>2-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 је много слаба киселина </a:t>
            </a:r>
            <a:r>
              <a:rPr lang="x-none" sz="2200" dirty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K</a:t>
            </a:r>
            <a:r>
              <a:rPr lang="x-none" sz="2200" baseline="-25000" dirty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x-none" sz="2200" baseline="-28000" dirty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x-none" sz="2200" dirty="0">
                <a:latin typeface="Times New Roman" pitchFamily="18" charset="0"/>
                <a:cs typeface="Times New Roman" pitchFamily="18" charset="0"/>
              </a:rPr>
              <a:t>= 5 · 10</a:t>
            </a:r>
            <a:r>
              <a:rPr lang="x-none" sz="2200" baseline="30000" dirty="0">
                <a:latin typeface="Times New Roman" pitchFamily="18" charset="0"/>
                <a:cs typeface="Times New Roman" pitchFamily="18" charset="0"/>
              </a:rPr>
              <a:t>-13</a:t>
            </a:r>
            <a:r>
              <a:rPr lang="x-none" sz="2200" dirty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x-none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Али може да</a:t>
            </a:r>
            <a:r>
              <a:rPr lang="x-none" sz="2200" dirty="0">
                <a:latin typeface="Times New Roman" pitchFamily="18" charset="0"/>
                <a:cs typeface="Times New Roman" pitchFamily="18" charset="0"/>
              </a:rPr>
              <a:t> се одре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ди</a:t>
            </a:r>
            <a:r>
              <a:rPr lang="x-none" sz="2200" dirty="0">
                <a:latin typeface="Times New Roman" pitchFamily="18" charset="0"/>
                <a:cs typeface="Times New Roman" pitchFamily="18" charset="0"/>
              </a:rPr>
              <a:t> индиректно додавањем калцијум-хлорида:</a:t>
            </a:r>
            <a:endParaRPr lang="en-US" sz="2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371600" y="3200400"/>
            <a:ext cx="563880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2200" dirty="0">
                <a:latin typeface="Times New Roman" pitchFamily="18" charset="0"/>
                <a:cs typeface="Times New Roman" pitchFamily="18" charset="0"/>
              </a:rPr>
              <a:t>2HPO</a:t>
            </a:r>
            <a:r>
              <a:rPr lang="it-IT" sz="2200" baseline="-25000" dirty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it-IT" sz="2200" baseline="30000" dirty="0">
                <a:latin typeface="Times New Roman" pitchFamily="18" charset="0"/>
                <a:cs typeface="Times New Roman" pitchFamily="18" charset="0"/>
              </a:rPr>
              <a:t>2-</a:t>
            </a:r>
            <a:r>
              <a:rPr lang="it-IT" sz="2200" dirty="0">
                <a:latin typeface="Times New Roman" pitchFamily="18" charset="0"/>
                <a:cs typeface="Times New Roman" pitchFamily="18" charset="0"/>
              </a:rPr>
              <a:t> + 3Ca</a:t>
            </a:r>
            <a:r>
              <a:rPr lang="it-IT" sz="2200" baseline="30000" dirty="0">
                <a:latin typeface="Times New Roman" pitchFamily="18" charset="0"/>
                <a:cs typeface="Times New Roman" pitchFamily="18" charset="0"/>
              </a:rPr>
              <a:t>2+ </a:t>
            </a:r>
            <a:r>
              <a:rPr lang="x-none" sz="2200" baseline="30000" dirty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it-IT" sz="2200" dirty="0">
                <a:latin typeface="Wingdings 3"/>
              </a:rPr>
              <a:t> </a:t>
            </a:r>
            <a:r>
              <a:rPr lang="it-IT" sz="2200" dirty="0">
                <a:latin typeface="Times New Roman" pitchFamily="18" charset="0"/>
                <a:cs typeface="Times New Roman" pitchFamily="18" charset="0"/>
              </a:rPr>
              <a:t>Ca</a:t>
            </a:r>
            <a:r>
              <a:rPr lang="it-IT" sz="2200" baseline="-25000" dirty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it-IT" sz="2200" dirty="0">
                <a:latin typeface="Times New Roman" pitchFamily="18" charset="0"/>
                <a:cs typeface="Times New Roman" pitchFamily="18" charset="0"/>
              </a:rPr>
              <a:t>(PO</a:t>
            </a:r>
            <a:r>
              <a:rPr lang="it-IT" sz="2200" baseline="-25000" dirty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it-IT" sz="2200" dirty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it-IT" sz="2200" baseline="-25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it-IT" sz="2200" dirty="0">
                <a:latin typeface="Times New Roman" pitchFamily="18" charset="0"/>
                <a:cs typeface="Times New Roman" pitchFamily="18" charset="0"/>
              </a:rPr>
              <a:t> + 2H</a:t>
            </a:r>
            <a:r>
              <a:rPr lang="it-IT" sz="2200" baseline="30000" dirty="0">
                <a:latin typeface="Times New Roman" pitchFamily="18" charset="0"/>
                <a:cs typeface="Times New Roman" pitchFamily="18" charset="0"/>
              </a:rPr>
              <a:t>+</a:t>
            </a:r>
          </a:p>
          <a:p>
            <a:r>
              <a:rPr lang="it-IT" sz="2200" dirty="0">
                <a:latin typeface="Times New Roman" pitchFamily="18" charset="0"/>
                <a:cs typeface="Times New Roman" pitchFamily="18" charset="0"/>
              </a:rPr>
              <a:t>2 mola                                        </a:t>
            </a:r>
            <a:r>
              <a:rPr lang="x-none" sz="2200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it-IT" sz="2200" dirty="0">
                <a:latin typeface="Times New Roman" pitchFamily="18" charset="0"/>
                <a:cs typeface="Times New Roman" pitchFamily="18" charset="0"/>
              </a:rPr>
              <a:t> 2 mola </a:t>
            </a:r>
            <a:endParaRPr lang="en-US" sz="2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82880" y="4297680"/>
            <a:ext cx="853440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x-none" sz="2200" dirty="0">
                <a:latin typeface="Times New Roman" pitchFamily="18" charset="0"/>
                <a:cs typeface="Times New Roman" pitchFamily="18" charset="0"/>
              </a:rPr>
              <a:t>слобађа се еквивалентна количина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>
                <a:latin typeface="Times New Roman" pitchFamily="18" charset="0"/>
                <a:cs typeface="Times New Roman" pitchFamily="18" charset="0"/>
              </a:rPr>
              <a:t>HCl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, која се даље третира као јака киселина.</a:t>
            </a:r>
            <a:endParaRPr lang="en-US" sz="2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82880" y="1981200"/>
            <a:ext cx="8884920" cy="36317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200" dirty="0" err="1">
                <a:latin typeface="Times New Roman" pitchFamily="18" charset="0"/>
                <a:cs typeface="Times New Roman" pitchFamily="18" charset="0"/>
              </a:rPr>
              <a:t>HCl</a:t>
            </a:r>
            <a:r>
              <a:rPr lang="sr-Cyrl-CS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(најчешће), 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H</a:t>
            </a:r>
            <a:r>
              <a:rPr lang="ru-RU" sz="2200" baseline="-25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2200" baseline="-25000" dirty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200" dirty="0" err="1">
                <a:latin typeface="Times New Roman" pitchFamily="18" charset="0"/>
                <a:cs typeface="Times New Roman" pitchFamily="18" charset="0"/>
              </a:rPr>
              <a:t>HCl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2200" baseline="-25000" dirty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, ретко 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HN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2200" baseline="-25000" dirty="0">
                <a:latin typeface="Times New Roman" pitchFamily="18" charset="0"/>
                <a:cs typeface="Times New Roman" pitchFamily="18" charset="0"/>
              </a:rPr>
              <a:t>3</a:t>
            </a:r>
            <a:endParaRPr lang="ru-RU" sz="2200" dirty="0">
              <a:latin typeface="Times New Roman" pitchFamily="18" charset="0"/>
              <a:cs typeface="Times New Roman" pitchFamily="18" charset="0"/>
            </a:endParaRPr>
          </a:p>
          <a:p>
            <a:endParaRPr lang="en-US" sz="2200" dirty="0">
              <a:latin typeface="Times New Roman" pitchFamily="18" charset="0"/>
              <a:cs typeface="Times New Roman" pitchFamily="18" charset="0"/>
            </a:endParaRPr>
          </a:p>
          <a:p>
            <a:pPr>
              <a:spcAft>
                <a:spcPts val="600"/>
              </a:spcAft>
            </a:pPr>
            <a:r>
              <a:rPr lang="ru-RU" sz="2200" i="1" dirty="0">
                <a:latin typeface="Times New Roman" pitchFamily="18" charset="0"/>
                <a:cs typeface="Times New Roman" pitchFamily="18" charset="0"/>
              </a:rPr>
              <a:t>Примарни стандардни раствори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>
              <a:spcAft>
                <a:spcPts val="600"/>
              </a:spcAft>
            </a:pP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1. Натријум- карбонат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 (Na</a:t>
            </a:r>
            <a:r>
              <a:rPr lang="en-US" sz="2200" baseline="-25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CO</a:t>
            </a:r>
            <a:r>
              <a:rPr lang="en-US" sz="2200" baseline="-25000" dirty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algn="just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- Пре употребе 30 минута се суши на температури 270-300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aseline="30000" dirty="0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, око 2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h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да би се одстранила сва вода и трагови бикарбоната превели у карбонате. 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- Титрација се врши до друге ЗТТ, уз </a:t>
            </a:r>
            <a:r>
              <a:rPr lang="x-none" sz="2000" dirty="0">
                <a:latin typeface="Times New Roman" pitchFamily="18" charset="0"/>
                <a:cs typeface="Times New Roman" pitchFamily="18" charset="0"/>
              </a:rPr>
              <a:t>метил-оранж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 или</a:t>
            </a:r>
            <a:r>
              <a:rPr lang="x-none" sz="2000" dirty="0">
                <a:latin typeface="Times New Roman" pitchFamily="18" charset="0"/>
                <a:cs typeface="Times New Roman" pitchFamily="18" charset="0"/>
              </a:rPr>
              <a:t> метил-црвено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endParaRPr lang="en-US" sz="2200" dirty="0">
              <a:latin typeface="Times New Roman" pitchFamily="18" charset="0"/>
              <a:cs typeface="Times New Roman" pitchFamily="18" charset="0"/>
            </a:endParaRPr>
          </a:p>
          <a:p>
            <a:endParaRPr lang="en-US" sz="22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2. Натријум- тетраборат декахидрат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или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боракс (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Na</a:t>
            </a:r>
            <a:r>
              <a:rPr lang="en-US" sz="2200" baseline="-25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US" sz="2200" baseline="-25000" dirty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O</a:t>
            </a:r>
            <a:r>
              <a:rPr lang="en-US" sz="2200" baseline="-25000" dirty="0">
                <a:latin typeface="Times New Roman" pitchFamily="18" charset="0"/>
                <a:cs typeface="Times New Roman" pitchFamily="18" charset="0"/>
              </a:rPr>
              <a:t>7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 ·10 H</a:t>
            </a:r>
            <a:r>
              <a:rPr lang="en-US" sz="2200" baseline="-25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O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)</a:t>
            </a:r>
            <a:endParaRPr lang="en-US" sz="2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371600" y="5669280"/>
            <a:ext cx="4572000" cy="43088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US" sz="2200" baseline="-25000" dirty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O</a:t>
            </a:r>
            <a:r>
              <a:rPr lang="en-US" sz="2200" baseline="-25000" dirty="0">
                <a:latin typeface="Times New Roman" pitchFamily="18" charset="0"/>
                <a:cs typeface="Times New Roman" pitchFamily="18" charset="0"/>
              </a:rPr>
              <a:t>7</a:t>
            </a:r>
            <a:r>
              <a:rPr lang="en-US" sz="2200" baseline="30000" dirty="0">
                <a:latin typeface="Times New Roman" pitchFamily="18" charset="0"/>
                <a:cs typeface="Times New Roman" pitchFamily="18" charset="0"/>
              </a:rPr>
              <a:t>2-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 + 2H</a:t>
            </a:r>
            <a:r>
              <a:rPr lang="en-US" sz="2200" baseline="30000" dirty="0">
                <a:latin typeface="Times New Roman" pitchFamily="18" charset="0"/>
                <a:cs typeface="Times New Roman" pitchFamily="18" charset="0"/>
              </a:rPr>
              <a:t>+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 + 5H</a:t>
            </a:r>
            <a:r>
              <a:rPr lang="en-US" sz="2200" baseline="-25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O </a:t>
            </a:r>
            <a:r>
              <a:rPr lang="it-IT" sz="2200" dirty="0">
                <a:latin typeface="Wingdings 3"/>
              </a:rPr>
              <a:t>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 4H</a:t>
            </a:r>
            <a:r>
              <a:rPr lang="en-US" sz="2200" baseline="-25000" dirty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BO</a:t>
            </a:r>
            <a:r>
              <a:rPr lang="en-US" sz="2200" baseline="-25000" dirty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752600" y="1143000"/>
            <a:ext cx="5867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x-none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Стандардни раствори киселина</a:t>
            </a:r>
            <a:endParaRPr lang="en-US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xmlns="" id="{8526C3C9-8840-4F64-B74F-016DE5622E51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71600" y="4663440"/>
            <a:ext cx="2800833" cy="397133"/>
          </a:xfrm>
          <a:prstGeom prst="rect">
            <a:avLst/>
          </a:prstGeom>
        </p:spPr>
      </p:pic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82880" y="2286000"/>
            <a:ext cx="4572000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i="1" dirty="0">
                <a:latin typeface="Times New Roman" pitchFamily="18" charset="0"/>
                <a:cs typeface="Times New Roman" pitchFamily="18" charset="0"/>
              </a:rPr>
              <a:t>Примарни стандардни раствори:</a:t>
            </a:r>
          </a:p>
        </p:txBody>
      </p:sp>
      <p:sp>
        <p:nvSpPr>
          <p:cNvPr id="6" name="Rectangle 5"/>
          <p:cNvSpPr/>
          <p:nvPr/>
        </p:nvSpPr>
        <p:spPr>
          <a:xfrm>
            <a:off x="182880" y="1828800"/>
            <a:ext cx="5410200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200" dirty="0" err="1">
                <a:latin typeface="Times New Roman" pitchFamily="18" charset="0"/>
                <a:cs typeface="Times New Roman" pitchFamily="18" charset="0"/>
              </a:rPr>
              <a:t>NaOH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x-none" sz="2200" dirty="0">
                <a:latin typeface="Times New Roman" pitchFamily="18" charset="0"/>
                <a:cs typeface="Times New Roman" pitchFamily="18" charset="0"/>
              </a:rPr>
              <a:t>најчешће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), </a:t>
            </a:r>
            <a:r>
              <a:rPr lang="x-none" sz="2200" dirty="0">
                <a:latin typeface="Times New Roman" pitchFamily="18" charset="0"/>
                <a:cs typeface="Times New Roman" pitchFamily="18" charset="0"/>
              </a:rPr>
              <a:t>ретко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 KOH, </a:t>
            </a:r>
            <a:r>
              <a:rPr lang="en-US" sz="2200" dirty="0" err="1">
                <a:latin typeface="Times New Roman" pitchFamily="18" charset="0"/>
                <a:cs typeface="Times New Roman" pitchFamily="18" charset="0"/>
              </a:rPr>
              <a:t>Ba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(OH)</a:t>
            </a:r>
            <a:r>
              <a:rPr lang="en-US" sz="2200" baseline="-25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7" name="Rectangle 6"/>
          <p:cNvSpPr/>
          <p:nvPr/>
        </p:nvSpPr>
        <p:spPr>
          <a:xfrm>
            <a:off x="6096000" y="1905000"/>
            <a:ext cx="241739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x-none" dirty="0"/>
              <a:t>‚‚карбонатна грешка‚‚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182880" y="2651760"/>
            <a:ext cx="8503920" cy="14311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spcAft>
                <a:spcPts val="600"/>
              </a:spcAft>
              <a:buAutoNum type="arabicPeriod"/>
            </a:pP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K</a:t>
            </a:r>
            <a:r>
              <a:rPr lang="x-none" sz="2200" dirty="0">
                <a:latin typeface="Times New Roman" pitchFamily="18" charset="0"/>
                <a:cs typeface="Times New Roman" pitchFamily="18" charset="0"/>
              </a:rPr>
              <a:t>алијум-хидрогенфталат 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(C</a:t>
            </a:r>
            <a:r>
              <a:rPr lang="en-US" sz="2200" baseline="-25000" dirty="0">
                <a:latin typeface="Times New Roman" pitchFamily="18" charset="0"/>
                <a:cs typeface="Times New Roman" pitchFamily="18" charset="0"/>
              </a:rPr>
              <a:t>6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H</a:t>
            </a:r>
            <a:r>
              <a:rPr lang="en-US" sz="2200" baseline="-25000" dirty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COOKCOOH)</a:t>
            </a:r>
          </a:p>
          <a:p>
            <a:pPr marL="342900" indent="-342900">
              <a:buFontTx/>
              <a:buChar char="-"/>
            </a:pP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x-none" sz="2000" dirty="0">
                <a:latin typeface="Times New Roman" pitchFamily="18" charset="0"/>
                <a:cs typeface="Times New Roman" pitchFamily="18" charset="0"/>
              </a:rPr>
              <a:t>ехигроскопн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а супстанца, велике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Mr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растворљива у води.</a:t>
            </a:r>
          </a:p>
          <a:p>
            <a:pPr marL="342900" indent="-342900">
              <a:buFontTx/>
              <a:buChar char="-"/>
            </a:pP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Недостатак је што је слаба киселина, па се ЗТТ налази у базној области (индикатор је фенолфталеин). 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182880" y="5486400"/>
            <a:ext cx="7970520" cy="10464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r-Cyrl-CS" sz="2200" dirty="0"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K</a:t>
            </a:r>
            <a:r>
              <a:rPr lang="x-none" sz="2200" dirty="0">
                <a:latin typeface="Times New Roman" pitchFamily="18" charset="0"/>
                <a:cs typeface="Times New Roman" pitchFamily="18" charset="0"/>
              </a:rPr>
              <a:t>алијум-хидрогенјодат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KH(JO</a:t>
            </a:r>
            <a:r>
              <a:rPr lang="en-US" sz="2200" baseline="-25000" dirty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sz="2200" baseline="-25000" dirty="0">
                <a:latin typeface="Times New Roman" pitchFamily="18" charset="0"/>
                <a:cs typeface="Times New Roman" pitchFamily="18" charset="0"/>
              </a:rPr>
              <a:t>2</a:t>
            </a:r>
            <a:endParaRPr lang="sr-Cyrl-RS" sz="2200" baseline="-2500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Tx/>
              <a:buChar char="-"/>
            </a:pP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Јака киселина, н</a:t>
            </a:r>
            <a:r>
              <a:rPr lang="x-none" sz="2000" dirty="0">
                <a:latin typeface="Times New Roman" pitchFamily="18" charset="0"/>
                <a:cs typeface="Times New Roman" pitchFamily="18" charset="0"/>
              </a:rPr>
              <a:t>ехигроскопн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а супстанца, велике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Mr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342900" indent="-342900">
              <a:buFontTx/>
              <a:buChar char="-"/>
            </a:pP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Могу се користити сви индикатори који мењају боју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pH = 5 – 9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. 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752600" y="1066800"/>
            <a:ext cx="5867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x-none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Стандардни раствори база</a:t>
            </a:r>
            <a:endParaRPr lang="en-US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Rectangle 15">
            <a:extLst>
              <a:ext uri="{FF2B5EF4-FFF2-40B4-BE49-F238E27FC236}">
                <a16:creationId xmlns:a16="http://schemas.microsoft.com/office/drawing/2014/main" xmlns="" id="{87C8B889-78BB-47B9-83CE-17160A44FDF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6014" y="10435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3" name="Object 2">
            <a:extLst>
              <a:ext uri="{FF2B5EF4-FFF2-40B4-BE49-F238E27FC236}">
                <a16:creationId xmlns:a16="http://schemas.microsoft.com/office/drawing/2014/main" xmlns="" id="{B7A8536F-D926-44C9-9C29-CF7EED6AC33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1160866473"/>
              </p:ext>
            </p:extLst>
          </p:nvPr>
        </p:nvGraphicFramePr>
        <p:xfrm>
          <a:off x="1828800" y="4114800"/>
          <a:ext cx="4371975" cy="1358028"/>
        </p:xfrm>
        <a:graphic>
          <a:graphicData uri="http://schemas.openxmlformats.org/presentationml/2006/ole">
            <p:oleObj spid="_x0000_s7189" name="CS ChemDraw Drawing" r:id="rId3" imgW="5367115" imgH="1668580" progId="ChemDraw.Document.6.0">
              <p:embed/>
            </p:oleObj>
          </a:graphicData>
        </a:graphic>
      </p:graphicFrame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82880" y="1752600"/>
            <a:ext cx="86106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Брзо и тачно одређивање многих неорганских и органских киселина и база.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371600" y="1143000"/>
            <a:ext cx="67818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Примена киселинско-базних титрација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438400" y="2468880"/>
            <a:ext cx="4343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sr-Cyrl-RS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Одређивање азота (</a:t>
            </a:r>
            <a:r>
              <a:rPr lang="en-US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NH</a:t>
            </a:r>
            <a:r>
              <a:rPr lang="en-US" sz="2800" b="1" baseline="-25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)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82880" y="3200400"/>
            <a:ext cx="8610600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Aft>
                <a:spcPts val="600"/>
              </a:spcAft>
            </a:pP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Азот улази у састав многих органских и неорганских једињења из којих се одређује у облику амонијака.</a:t>
            </a:r>
          </a:p>
          <a:p>
            <a:pPr algn="just">
              <a:spcAft>
                <a:spcPts val="600"/>
              </a:spcAft>
            </a:pP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Амонијак се добија при загревању органских једињења која садрже азот у присуству концентроване 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H</a:t>
            </a:r>
            <a:r>
              <a:rPr lang="en-US" sz="2200" baseline="-25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SO</a:t>
            </a:r>
            <a:r>
              <a:rPr lang="en-US" sz="2200" baseline="-25000" dirty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На тај начин се добија 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NH</a:t>
            </a:r>
            <a:r>
              <a:rPr lang="en-US" sz="2200" baseline="-25000" dirty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HSO</a:t>
            </a:r>
            <a:r>
              <a:rPr lang="en-US" sz="2200" baseline="-25000" dirty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 који се у вишку </a:t>
            </a:r>
            <a:r>
              <a:rPr lang="en-US" sz="2200" dirty="0" err="1">
                <a:latin typeface="Times New Roman" pitchFamily="18" charset="0"/>
                <a:cs typeface="Times New Roman" pitchFamily="18" charset="0"/>
              </a:rPr>
              <a:t>NaOH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ослобађа у облику 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NH</a:t>
            </a:r>
            <a:r>
              <a:rPr lang="en-US" sz="2200" baseline="-25000" dirty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sr-Cyrl-RS" sz="2200" baseline="-25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sr-Cyrl-RS" sz="22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Кјелдалова метода.</a:t>
            </a:r>
          </a:p>
          <a:p>
            <a:pPr algn="just">
              <a:spcAft>
                <a:spcPts val="600"/>
              </a:spcAft>
            </a:pP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Процес оксидације органских једињења је спор, па се раствору додаје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 K</a:t>
            </a:r>
            <a:r>
              <a:rPr lang="en-US" sz="2200" baseline="-25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SO</a:t>
            </a:r>
            <a:r>
              <a:rPr lang="en-US" sz="2200" baseline="-25000" dirty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sr-Cyrl-RS" sz="2200" baseline="-25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да би се повећала 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n-US" sz="2200" baseline="-25000" dirty="0">
                <a:latin typeface="Times New Roman" pitchFamily="18" charset="0"/>
                <a:cs typeface="Times New Roman" pitchFamily="18" charset="0"/>
              </a:rPr>
              <a:t>K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 H</a:t>
            </a:r>
            <a:r>
              <a:rPr lang="en-US" sz="2200" baseline="-25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SO</a:t>
            </a:r>
            <a:r>
              <a:rPr lang="en-US" sz="2200" baseline="-25000" dirty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sr-Cyrl-RS" sz="2200" baseline="-250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а тиме и температура на којој се врши оксидација.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Као катализатори се користе јони 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Hg</a:t>
            </a:r>
            <a:r>
              <a:rPr lang="en-US" sz="2200" baseline="30000" dirty="0">
                <a:latin typeface="Times New Roman" pitchFamily="18" charset="0"/>
                <a:cs typeface="Times New Roman" pitchFamily="18" charset="0"/>
              </a:rPr>
              <a:t>2+ </a:t>
            </a:r>
            <a:r>
              <a:rPr lang="x-none" sz="2200" dirty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Cu</a:t>
            </a:r>
            <a:r>
              <a:rPr lang="en-US" sz="2200" baseline="30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sr-Cyrl-RS" sz="2200" baseline="30000" dirty="0">
                <a:latin typeface="Times New Roman" pitchFamily="18" charset="0"/>
                <a:cs typeface="Times New Roman" pitchFamily="18" charset="0"/>
              </a:rPr>
              <a:t>+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 .</a:t>
            </a:r>
            <a:endParaRPr lang="en-US" sz="2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04800" y="2286000"/>
            <a:ext cx="8686800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органска супстанца + 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H</a:t>
            </a:r>
            <a:r>
              <a:rPr lang="ru-RU" sz="2200" baseline="-25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2200" baseline="-25000" dirty="0">
                <a:latin typeface="Times New Roman" pitchFamily="18" charset="0"/>
                <a:cs typeface="Times New Roman" pitchFamily="18" charset="0"/>
              </a:rPr>
              <a:t>4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conc.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ru-RU" sz="2200" baseline="-25000" dirty="0">
                <a:latin typeface="Times New Roman" pitchFamily="18" charset="0"/>
                <a:cs typeface="Times New Roman" pitchFamily="18" charset="0"/>
              </a:rPr>
              <a:t>                                  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CO</a:t>
            </a:r>
            <a:r>
              <a:rPr lang="en-US" sz="2200" baseline="-25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 + H</a:t>
            </a:r>
            <a:r>
              <a:rPr lang="en-US" sz="2200" baseline="-25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O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 + 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NH</a:t>
            </a:r>
            <a:r>
              <a:rPr lang="en-US" sz="2200" baseline="-25000" dirty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HSO</a:t>
            </a:r>
            <a:r>
              <a:rPr lang="en-US" sz="2200" baseline="-25000" dirty="0">
                <a:latin typeface="Times New Roman" pitchFamily="18" charset="0"/>
                <a:cs typeface="Times New Roman" pitchFamily="18" charset="0"/>
              </a:rPr>
              <a:t>4 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572000" y="2133600"/>
            <a:ext cx="12954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x-none" dirty="0">
                <a:latin typeface="Times New Roman" pitchFamily="18" charset="0"/>
                <a:cs typeface="Times New Roman" pitchFamily="18" charset="0"/>
              </a:rPr>
              <a:t>загревање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1752600" y="990600"/>
            <a:ext cx="579119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Одређивање азота по </a:t>
            </a:r>
            <a:r>
              <a:rPr lang="en-US" sz="2800" b="1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Kjeldal</a:t>
            </a:r>
            <a:r>
              <a:rPr lang="en-US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-у</a:t>
            </a:r>
          </a:p>
        </p:txBody>
      </p:sp>
      <p:sp>
        <p:nvSpPr>
          <p:cNvPr id="14" name="Rectangle 13"/>
          <p:cNvSpPr/>
          <p:nvPr/>
        </p:nvSpPr>
        <p:spPr>
          <a:xfrm>
            <a:off x="182880" y="1600200"/>
            <a:ext cx="285821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• Једноставна метода: </a:t>
            </a:r>
            <a:endParaRPr lang="en-US" sz="2200" dirty="0"/>
          </a:p>
        </p:txBody>
      </p:sp>
      <p:cxnSp>
        <p:nvCxnSpPr>
          <p:cNvPr id="15" name="Straight Arrow Connector 14"/>
          <p:cNvCxnSpPr/>
          <p:nvPr/>
        </p:nvCxnSpPr>
        <p:spPr>
          <a:xfrm>
            <a:off x="4648200" y="2514600"/>
            <a:ext cx="1143000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9026" name="Picture 2" descr="C:\Users\korisnik\Desktop\skenirano\kjeldalova analiza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05400" y="3200400"/>
            <a:ext cx="3733800" cy="2633297"/>
          </a:xfrm>
          <a:prstGeom prst="rect">
            <a:avLst/>
          </a:prstGeom>
          <a:noFill/>
        </p:spPr>
      </p:pic>
      <p:sp>
        <p:nvSpPr>
          <p:cNvPr id="21" name="TextBox 20"/>
          <p:cNvSpPr txBox="1"/>
          <p:nvPr/>
        </p:nvSpPr>
        <p:spPr>
          <a:xfrm>
            <a:off x="5562600" y="5943600"/>
            <a:ext cx="2819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Cyrl-RS" dirty="0">
                <a:latin typeface="Times New Roman" pitchFamily="18" charset="0"/>
                <a:cs typeface="Times New Roman" pitchFamily="18" charset="0"/>
              </a:rPr>
              <a:t>Апаратура за одређивање </a:t>
            </a:r>
          </a:p>
          <a:p>
            <a:r>
              <a:rPr lang="sr-Cyrl-RS" dirty="0">
                <a:latin typeface="Times New Roman" pitchFamily="18" charset="0"/>
                <a:cs typeface="Times New Roman" pitchFamily="18" charset="0"/>
              </a:rPr>
              <a:t>амонијака по Кјелдалу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82880" y="3048000"/>
            <a:ext cx="4572000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Ослобођени 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NH</a:t>
            </a:r>
            <a:r>
              <a:rPr lang="en-US" sz="2200" baseline="-25000" dirty="0">
                <a:latin typeface="Times New Roman" pitchFamily="18" charset="0"/>
                <a:cs typeface="Times New Roman" pitchFamily="18" charset="0"/>
              </a:rPr>
              <a:t>3 </a:t>
            </a:r>
            <a:r>
              <a:rPr lang="sr-Cyrl-RS" sz="2200" baseline="-25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се уводи у раствор киселине познате концентрације (киселина је у вишку), а затим се вишак киселине ретитрује стандардним раствором базе уз индикатор метил-оранж или метил-црвено.</a:t>
            </a:r>
            <a:endParaRPr lang="en-US" sz="2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066800" y="5562600"/>
            <a:ext cx="3352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dirty="0">
                <a:latin typeface="Times New Roman" pitchFamily="18" charset="0"/>
                <a:cs typeface="Times New Roman" pitchFamily="18" charset="0"/>
              </a:rPr>
              <a:t>NH</a:t>
            </a:r>
            <a:r>
              <a:rPr lang="en-US" sz="2200" b="1" baseline="-25000" dirty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sr-Cyrl-RS" sz="2200" b="1" dirty="0">
                <a:latin typeface="Times New Roman" pitchFamily="18" charset="0"/>
                <a:cs typeface="Times New Roman" pitchFamily="18" charset="0"/>
              </a:rPr>
              <a:t> + </a:t>
            </a:r>
            <a:r>
              <a:rPr lang="en-US" sz="2200" b="1" dirty="0">
                <a:latin typeface="Times New Roman" pitchFamily="18" charset="0"/>
                <a:cs typeface="Times New Roman" pitchFamily="18" charset="0"/>
              </a:rPr>
              <a:t>H</a:t>
            </a:r>
            <a:r>
              <a:rPr lang="en-US" sz="2200" b="1" baseline="30000" dirty="0">
                <a:latin typeface="Times New Roman" pitchFamily="18" charset="0"/>
                <a:cs typeface="Times New Roman" pitchFamily="18" charset="0"/>
              </a:rPr>
              <a:t>+</a:t>
            </a:r>
            <a:r>
              <a:rPr lang="en-US" sz="22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b="1" dirty="0">
                <a:latin typeface="Wingdings 3"/>
              </a:rPr>
              <a:t></a:t>
            </a:r>
            <a:r>
              <a:rPr lang="en-US" sz="2200" b="1" dirty="0">
                <a:latin typeface="Times New Roman" pitchFamily="18" charset="0"/>
                <a:cs typeface="Times New Roman" pitchFamily="18" charset="0"/>
              </a:rPr>
              <a:t> NH</a:t>
            </a:r>
            <a:r>
              <a:rPr lang="en-US" sz="2200" b="1" baseline="-25000" dirty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en-US" sz="2200" b="1" baseline="30000" dirty="0">
                <a:latin typeface="Times New Roman" pitchFamily="18" charset="0"/>
                <a:cs typeface="Times New Roman" pitchFamily="18" charset="0"/>
              </a:rPr>
              <a:t>+</a:t>
            </a:r>
          </a:p>
          <a:p>
            <a:r>
              <a:rPr lang="en-US" sz="2200" b="1" dirty="0">
                <a:latin typeface="Times New Roman" pitchFamily="18" charset="0"/>
                <a:cs typeface="Times New Roman" pitchFamily="18" charset="0"/>
              </a:rPr>
              <a:t>H</a:t>
            </a:r>
            <a:r>
              <a:rPr lang="en-US" sz="2200" b="1" baseline="30000" dirty="0">
                <a:latin typeface="Times New Roman" pitchFamily="18" charset="0"/>
                <a:cs typeface="Times New Roman" pitchFamily="18" charset="0"/>
              </a:rPr>
              <a:t>+</a:t>
            </a:r>
            <a:r>
              <a:rPr lang="sr-Cyrl-RS" sz="2200" b="1" baseline="-25000" dirty="0">
                <a:latin typeface="Times New Roman" pitchFamily="18" charset="0"/>
                <a:cs typeface="Times New Roman" pitchFamily="18" charset="0"/>
              </a:rPr>
              <a:t>(вишак)</a:t>
            </a:r>
            <a:r>
              <a:rPr lang="en-US" sz="2200" b="1" dirty="0">
                <a:latin typeface="Times New Roman" pitchFamily="18" charset="0"/>
                <a:cs typeface="Times New Roman" pitchFamily="18" charset="0"/>
              </a:rPr>
              <a:t> + OH</a:t>
            </a:r>
            <a:r>
              <a:rPr lang="en-US" sz="2200" b="1" baseline="30000" dirty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sz="22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b="1" dirty="0">
                <a:latin typeface="Wingdings 3"/>
              </a:rPr>
              <a:t></a:t>
            </a:r>
            <a:r>
              <a:rPr lang="en-US" sz="2200" b="1" dirty="0">
                <a:latin typeface="Times New Roman" pitchFamily="18" charset="0"/>
                <a:cs typeface="Times New Roman" pitchFamily="18" charset="0"/>
              </a:rPr>
              <a:t>  H</a:t>
            </a:r>
            <a:r>
              <a:rPr lang="en-US" sz="2200" b="1" baseline="-25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200" b="1" dirty="0">
                <a:latin typeface="Times New Roman" pitchFamily="18" charset="0"/>
                <a:cs typeface="Times New Roman" pitchFamily="18" charset="0"/>
              </a:rPr>
              <a:t>O</a:t>
            </a:r>
            <a:endParaRPr lang="en-US" sz="2200" b="1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1524000" y="1066801"/>
            <a:ext cx="685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Cyrl-RS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Примери</a:t>
            </a:r>
            <a:r>
              <a:rPr lang="x-none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киселинско-базни</a:t>
            </a:r>
            <a:r>
              <a:rPr lang="sr-Cyrl-RS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x-none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индикатор</a:t>
            </a:r>
            <a:r>
              <a:rPr lang="sr-Cyrl-RS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endParaRPr lang="en-US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5" descr="indicatorcolors">
            <a:extLst>
              <a:ext uri="{FF2B5EF4-FFF2-40B4-BE49-F238E27FC236}">
                <a16:creationId xmlns:a16="http://schemas.microsoft.com/office/drawing/2014/main" xmlns="" id="{279C58F9-A55D-4700-816E-F9386E6DC84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37360" y="1645920"/>
            <a:ext cx="5577840" cy="51525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2" cstate="print"/>
          <a:srcRect l="12299" t="18750" r="31479" b="11458"/>
          <a:stretch>
            <a:fillRect/>
          </a:stretch>
        </p:blipFill>
        <p:spPr bwMode="auto">
          <a:xfrm>
            <a:off x="533400" y="1219200"/>
            <a:ext cx="7315200" cy="510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82880" y="1981200"/>
            <a:ext cx="8686800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1200"/>
              </a:spcAft>
            </a:pP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• Мешањем више индикатора може се добити смеша која ће </a:t>
            </a:r>
            <a:br>
              <a:rPr lang="ru-RU" sz="2200" dirty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показивати низ промена боје преко широког подручја 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pH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 – </a:t>
            </a:r>
            <a:br>
              <a:rPr lang="ru-RU" sz="2200" dirty="0">
                <a:latin typeface="Times New Roman" pitchFamily="18" charset="0"/>
                <a:cs typeface="Times New Roman" pitchFamily="18" charset="0"/>
              </a:rPr>
            </a:br>
            <a:r>
              <a:rPr lang="x-none" sz="2200" dirty="0">
                <a:latin typeface="Times New Roman" pitchFamily="18" charset="0"/>
                <a:cs typeface="Times New Roman" pitchFamily="18" charset="0"/>
              </a:rPr>
              <a:t>универзални индикатори.</a:t>
            </a:r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8914" name="Picture 2" descr="http://www.instrumentimb.rs/wp-content/uploads/2013/09/PH-INDIKATOR-PAPIR.jpg"/>
          <p:cNvPicPr>
            <a:picLocks noChangeAspect="1" noChangeArrowheads="1"/>
          </p:cNvPicPr>
          <p:nvPr/>
        </p:nvPicPr>
        <p:blipFill>
          <a:blip r:embed="rId2" cstate="print"/>
          <a:srcRect l="12903" t="3226" r="9677"/>
          <a:stretch>
            <a:fillRect/>
          </a:stretch>
        </p:blipFill>
        <p:spPr bwMode="auto">
          <a:xfrm>
            <a:off x="6477000" y="3276600"/>
            <a:ext cx="1828800" cy="2286001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2895600" y="1066800"/>
            <a:ext cx="40386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Aft>
                <a:spcPts val="600"/>
              </a:spcAft>
            </a:pPr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Мешани индикатори</a:t>
            </a:r>
          </a:p>
        </p:txBody>
      </p:sp>
      <p:sp>
        <p:nvSpPr>
          <p:cNvPr id="6" name="Rectangle 5"/>
          <p:cNvSpPr/>
          <p:nvPr/>
        </p:nvSpPr>
        <p:spPr>
          <a:xfrm>
            <a:off x="182880" y="3581400"/>
            <a:ext cx="4693920" cy="1785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spcAft>
                <a:spcPts val="1200"/>
              </a:spcAft>
            </a:pPr>
            <a:r>
              <a:rPr lang="ru-RU" sz="2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•</a:t>
            </a:r>
            <a:r>
              <a:rPr lang="en-US" sz="2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x-none" sz="2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Универзални индикатори се у</a:t>
            </a:r>
            <a:r>
              <a:rPr lang="ru-RU" sz="2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потребљавају за приближно одређивање</a:t>
            </a:r>
            <a:r>
              <a:rPr lang="en-US" sz="2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pH </a:t>
            </a:r>
            <a:r>
              <a:rPr lang="x-none" sz="2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вредности </a:t>
            </a:r>
            <a:r>
              <a:rPr lang="ru-RU" sz="2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раствора (0-14), не употребљавају се у </a:t>
            </a:r>
            <a:br>
              <a:rPr lang="ru-RU" sz="2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волуметријској анализи.</a:t>
            </a:r>
            <a:endParaRPr lang="en-US" sz="22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685800" y="1143000"/>
            <a:ext cx="79248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Крива титрације јаке киселине јаком базом </a:t>
            </a:r>
            <a:endParaRPr lang="en-US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(и обрнуто)</a:t>
            </a:r>
            <a:endParaRPr lang="en-US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74320" y="5181600"/>
            <a:ext cx="8229600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K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онстанта равнотеже је висока – добијају се добро изражене ЗТТ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8" name="Rectangle 7"/>
          <p:cNvSpPr/>
          <p:nvPr/>
        </p:nvSpPr>
        <p:spPr>
          <a:xfrm>
            <a:off x="2667000" y="2895600"/>
            <a:ext cx="2959465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en-US" sz="2200" b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</a:t>
            </a:r>
            <a:r>
              <a:rPr lang="en-US" sz="2200" b="1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en-US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+ OH</a:t>
            </a:r>
            <a:r>
              <a:rPr lang="en-US" sz="2200" b="1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n-US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US" sz="2200" b="1" dirty="0">
                <a:latin typeface="Wingdings 3"/>
              </a:rPr>
              <a:t> </a:t>
            </a:r>
            <a:r>
              <a:rPr lang="en-US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en-US" sz="2200" b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</a:t>
            </a:r>
            <a:r>
              <a:rPr lang="en-US" sz="2200" b="1" dirty="0">
                <a:latin typeface="Comic Sans MS"/>
              </a:rPr>
              <a:t> </a:t>
            </a:r>
          </a:p>
        </p:txBody>
      </p:sp>
      <p:graphicFrame>
        <p:nvGraphicFramePr>
          <p:cNvPr id="37889" name="Object 1"/>
          <p:cNvGraphicFramePr>
            <a:graphicFrameLocks noChangeAspect="1"/>
          </p:cNvGraphicFramePr>
          <p:nvPr/>
        </p:nvGraphicFramePr>
        <p:xfrm>
          <a:off x="2133600" y="3962400"/>
          <a:ext cx="4222376" cy="914400"/>
        </p:xfrm>
        <a:graphic>
          <a:graphicData uri="http://schemas.openxmlformats.org/presentationml/2006/ole">
            <p:oleObj spid="_x0000_s37906" name="Equation" r:id="rId3" imgW="47853600" imgH="10363200" progId="Equation.DSMT4">
              <p:embed/>
            </p:oleObj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274320" y="2286000"/>
            <a:ext cx="4724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x-none" sz="2400" dirty="0">
                <a:latin typeface="Times New Roman" pitchFamily="18" charset="0"/>
                <a:cs typeface="Times New Roman" pitchFamily="18" charset="0"/>
              </a:rPr>
              <a:t>Општа једначина реакције: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82880" y="1219200"/>
            <a:ext cx="888492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600"/>
              </a:spcAft>
            </a:pP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Kрива титрације 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100 mL </a:t>
            </a:r>
            <a:r>
              <a:rPr lang="en-US" sz="2200" dirty="0" err="1">
                <a:latin typeface="Times New Roman" pitchFamily="18" charset="0"/>
                <a:cs typeface="Times New Roman" pitchFamily="18" charset="0"/>
              </a:rPr>
              <a:t>HCl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 (0,1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00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 mol/L)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стандардним раствором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>
                <a:latin typeface="Times New Roman" pitchFamily="18" charset="0"/>
                <a:cs typeface="Times New Roman" pitchFamily="18" charset="0"/>
              </a:rPr>
              <a:t>NaOH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концентрације 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0,1000 mol/L .</a:t>
            </a:r>
          </a:p>
        </p:txBody>
      </p:sp>
      <p:pic>
        <p:nvPicPr>
          <p:cNvPr id="276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52600" y="2314575"/>
            <a:ext cx="5638800" cy="3629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7" name="Group 6"/>
          <p:cNvGrpSpPr/>
          <p:nvPr/>
        </p:nvGrpSpPr>
        <p:grpSpPr>
          <a:xfrm>
            <a:off x="4419600" y="3119377"/>
            <a:ext cx="1981200" cy="1466910"/>
            <a:chOff x="4419600" y="2419290"/>
            <a:chExt cx="1981200" cy="1466910"/>
          </a:xfrm>
        </p:grpSpPr>
        <p:sp>
          <p:nvSpPr>
            <p:cNvPr id="4" name="TextBox 3"/>
            <p:cNvSpPr txBox="1"/>
            <p:nvPr/>
          </p:nvSpPr>
          <p:spPr>
            <a:xfrm>
              <a:off x="4495800" y="2419290"/>
              <a:ext cx="1905000" cy="40011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x-none" sz="2000" b="1" dirty="0">
                  <a:latin typeface="Times New Roman" pitchFamily="18" charset="0"/>
                  <a:cs typeface="Times New Roman" pitchFamily="18" charset="0"/>
                </a:rPr>
                <a:t>фенолфталеин</a:t>
              </a:r>
              <a:endParaRPr lang="en-US" sz="20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4419600" y="3486090"/>
              <a:ext cx="1752600" cy="40011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x-none" sz="2000" b="1" dirty="0">
                  <a:latin typeface="Times New Roman" pitchFamily="18" charset="0"/>
                  <a:cs typeface="Times New Roman" pitchFamily="18" charset="0"/>
                </a:rPr>
                <a:t>метилоранж</a:t>
              </a:r>
              <a:endParaRPr lang="en-US" sz="2000" b="1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Flow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2.xml><?xml version="1.0" encoding="utf-8"?>
<a:themeOverride xmlns:a="http://schemas.openxmlformats.org/drawingml/2006/main">
  <a:clrScheme name="Flow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1271</TotalTime>
  <Words>1897</Words>
  <Application>Microsoft Office PowerPoint</Application>
  <PresentationFormat>On-screen Show (4:3)</PresentationFormat>
  <Paragraphs>228</Paragraphs>
  <Slides>44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44</vt:i4>
      </vt:variant>
    </vt:vector>
  </HeadingPairs>
  <TitlesOfParts>
    <vt:vector size="47" baseType="lpstr">
      <vt:lpstr>Flow</vt:lpstr>
      <vt:lpstr>Equation</vt:lpstr>
      <vt:lpstr>CS ChemDraw Drawing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  <vt:lpstr>Slide 32</vt:lpstr>
      <vt:lpstr>Slide 33</vt:lpstr>
      <vt:lpstr>Slide 34</vt:lpstr>
      <vt:lpstr>Slide 35</vt:lpstr>
      <vt:lpstr>Slide 36</vt:lpstr>
      <vt:lpstr>Slide 37</vt:lpstr>
      <vt:lpstr>Slide 38</vt:lpstr>
      <vt:lpstr>Slide 39</vt:lpstr>
      <vt:lpstr>Slide 40</vt:lpstr>
      <vt:lpstr>Slide 41</vt:lpstr>
      <vt:lpstr>Slide 42</vt:lpstr>
      <vt:lpstr>Slide 43</vt:lpstr>
      <vt:lpstr>Slide 44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Corporate Edition</dc:creator>
  <cp:lastModifiedBy>Corporate Edition</cp:lastModifiedBy>
  <cp:revision>202</cp:revision>
  <dcterms:created xsi:type="dcterms:W3CDTF">2017-06-26T12:22:51Z</dcterms:created>
  <dcterms:modified xsi:type="dcterms:W3CDTF">2017-11-10T15:05:40Z</dcterms:modified>
</cp:coreProperties>
</file>